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2" r:id="rId5"/>
    <p:sldId id="274" r:id="rId6"/>
    <p:sldId id="263" r:id="rId7"/>
    <p:sldId id="264" r:id="rId8"/>
    <p:sldId id="265" r:id="rId9"/>
    <p:sldId id="266" r:id="rId10"/>
    <p:sldId id="267" r:id="rId11"/>
    <p:sldId id="268" r:id="rId12"/>
    <p:sldId id="269" r:id="rId13"/>
    <p:sldId id="270" r:id="rId14"/>
    <p:sldId id="271" r:id="rId15"/>
    <p:sldId id="272" r:id="rId1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586" autoAdjust="0"/>
  </p:normalViewPr>
  <p:slideViewPr>
    <p:cSldViewPr>
      <p:cViewPr varScale="1">
        <p:scale>
          <a:sx n="72" d="100"/>
          <a:sy n="72" d="100"/>
        </p:scale>
        <p:origin x="-45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7BF3B2-383B-4801-BB74-6E9C3947A064}" type="doc">
      <dgm:prSet loTypeId="urn:microsoft.com/office/officeart/2005/8/layout/hierarchy4" loCatId="hierarchy" qsTypeId="urn:microsoft.com/office/officeart/2005/8/quickstyle/3d7" qsCatId="3D" csTypeId="urn:microsoft.com/office/officeart/2005/8/colors/accent1_2#1" csCatId="accent1" phldr="1"/>
      <dgm:spPr/>
    </dgm:pt>
    <dgm:pt modelId="{C237A2AF-869D-45CD-9870-2007C70A74DD}">
      <dgm:prSet custT="1">
        <dgm:style>
          <a:lnRef idx="0">
            <a:schemeClr val="accent2"/>
          </a:lnRef>
          <a:fillRef idx="3">
            <a:schemeClr val="accent2"/>
          </a:fillRef>
          <a:effectRef idx="3">
            <a:schemeClr val="accent2"/>
          </a:effectRef>
          <a:fontRef idx="minor">
            <a:schemeClr val="lt1"/>
          </a:fontRef>
        </dgm:style>
      </dgm:prSet>
      <dgm:spPr/>
      <dgm:t>
        <a:bodyPr/>
        <a:lstStyle/>
        <a:p>
          <a:pPr marL="0" marR="0" lvl="0" indent="0" algn="ctr" defTabSz="914400" rtl="0" eaLnBrk="1" fontAlgn="base" latinLnBrk="0" hangingPunct="1">
            <a:lnSpc>
              <a:spcPct val="90000"/>
            </a:lnSpc>
            <a:spcBef>
              <a:spcPct val="20000"/>
            </a:spcBef>
            <a:spcAft>
              <a:spcPct val="0"/>
            </a:spcAft>
            <a:buClr>
              <a:schemeClr val="hlink"/>
            </a:buClr>
            <a:buSzPct val="120000"/>
            <a:buFontTx/>
            <a:buNone/>
            <a:tabLst/>
          </a:pPr>
          <a:r>
            <a:rPr kumimoji="0" lang="ru-RU" sz="2000" b="1" i="0" u="sng" strike="noStrike" cap="none" normalizeH="0" baseline="0" dirty="0" smtClean="0">
              <a:ln/>
              <a:solidFill>
                <a:schemeClr val="tx1"/>
              </a:solidFill>
              <a:effectLst/>
              <a:latin typeface="Tahoma" pitchFamily="34" charset="0"/>
            </a:rPr>
            <a:t>Слабая потребительская грамотность граждан </a:t>
          </a:r>
        </a:p>
        <a:p>
          <a:pPr marL="0" marR="0" lvl="0" indent="0" algn="ctr" defTabSz="914400" rtl="0" eaLnBrk="1" fontAlgn="base" latinLnBrk="0" hangingPunct="1">
            <a:lnSpc>
              <a:spcPct val="90000"/>
            </a:lnSpc>
            <a:spcBef>
              <a:spcPct val="20000"/>
            </a:spcBef>
            <a:spcAft>
              <a:spcPct val="0"/>
            </a:spcAft>
            <a:buClr>
              <a:schemeClr val="hlink"/>
            </a:buClr>
            <a:buSzPct val="120000"/>
            <a:buFontTx/>
            <a:buNone/>
            <a:tabLst/>
          </a:pPr>
          <a:r>
            <a:rPr kumimoji="0" lang="ru-RU" sz="2000" b="1" i="0" u="sng" strike="noStrike" cap="none" normalizeH="0" baseline="0" dirty="0" smtClean="0">
              <a:ln/>
              <a:solidFill>
                <a:schemeClr val="tx1"/>
              </a:solidFill>
              <a:effectLst/>
              <a:latin typeface="Tahoma" pitchFamily="34" charset="0"/>
            </a:rPr>
            <a:t>при приобретении товаров, заказе работ или услуг, может</a:t>
          </a:r>
        </a:p>
        <a:p>
          <a:pPr marL="0" marR="0" lvl="0" indent="0" algn="ctr" defTabSz="914400" rtl="0" eaLnBrk="1" fontAlgn="base" latinLnBrk="0" hangingPunct="1">
            <a:lnSpc>
              <a:spcPct val="90000"/>
            </a:lnSpc>
            <a:spcBef>
              <a:spcPct val="20000"/>
            </a:spcBef>
            <a:spcAft>
              <a:spcPct val="0"/>
            </a:spcAft>
            <a:buClr>
              <a:schemeClr val="hlink"/>
            </a:buClr>
            <a:buSzPct val="120000"/>
            <a:buFontTx/>
            <a:buNone/>
            <a:tabLst/>
          </a:pPr>
          <a:r>
            <a:rPr kumimoji="0" lang="ru-RU" sz="2000" b="1" i="0" u="sng" strike="noStrike" cap="none" normalizeH="0" baseline="0" dirty="0" smtClean="0">
              <a:ln/>
              <a:solidFill>
                <a:schemeClr val="tx1"/>
              </a:solidFill>
              <a:effectLst/>
              <a:latin typeface="Tahoma" pitchFamily="34" charset="0"/>
            </a:rPr>
            <a:t> выражаться в различных формах, в частности:</a:t>
          </a:r>
          <a:endParaRPr kumimoji="0" lang="ru-RU" sz="2000" b="1" i="0" u="none" strike="noStrike" cap="none" normalizeH="0" baseline="0" dirty="0" smtClean="0">
            <a:ln/>
            <a:solidFill>
              <a:schemeClr val="tx1"/>
            </a:solidFill>
            <a:effectLst/>
            <a:latin typeface="Arial" pitchFamily="34" charset="0"/>
          </a:endParaRPr>
        </a:p>
      </dgm:t>
    </dgm:pt>
    <dgm:pt modelId="{572AE294-D4B5-46AA-95F2-CBCEEEC4EC97}" type="parTrans" cxnId="{1FD42BF3-649C-494C-8C42-A739D055DDBC}">
      <dgm:prSet/>
      <dgm:spPr/>
      <dgm:t>
        <a:bodyPr/>
        <a:lstStyle/>
        <a:p>
          <a:endParaRPr lang="ru-RU"/>
        </a:p>
      </dgm:t>
    </dgm:pt>
    <dgm:pt modelId="{F96CC6AC-F65B-4A81-B01E-E6A45D3DD172}" type="sibTrans" cxnId="{1FD42BF3-649C-494C-8C42-A739D055DDBC}">
      <dgm:prSet/>
      <dgm:spPr/>
      <dgm:t>
        <a:bodyPr/>
        <a:lstStyle/>
        <a:p>
          <a:endParaRPr lang="ru-RU"/>
        </a:p>
      </dgm:t>
    </dgm:pt>
    <dgm:pt modelId="{023813D3-E618-4485-904E-3AC9AD3A1F51}">
      <dgm:prSet/>
      <dgm:spPr/>
      <dgm:t>
        <a:bodyPr/>
        <a:lstStyle/>
        <a:p>
          <a:pPr marL="0" marR="0" lvl="0" indent="0" algn="ctr" defTabSz="914400" rtl="0" eaLnBrk="1" fontAlgn="base" latinLnBrk="0" hangingPunct="1">
            <a:lnSpc>
              <a:spcPct val="90000"/>
            </a:lnSpc>
            <a:spcBef>
              <a:spcPct val="20000"/>
            </a:spcBef>
            <a:spcAft>
              <a:spcPct val="0"/>
            </a:spcAft>
            <a:buClr>
              <a:schemeClr val="hlink"/>
            </a:buClr>
            <a:buSzPct val="120000"/>
            <a:buFontTx/>
            <a:buNone/>
            <a:tabLst/>
          </a:pPr>
          <a:r>
            <a:rPr kumimoji="0" lang="ru-RU" b="1" i="0" u="none" strike="noStrike" cap="none" normalizeH="0" baseline="0" dirty="0" smtClean="0">
              <a:ln/>
              <a:effectLst>
                <a:outerShdw blurRad="38100" dist="38100" dir="2700000" algn="tl">
                  <a:srgbClr val="000000"/>
                </a:outerShdw>
              </a:effectLst>
              <a:latin typeface="Tahoma" pitchFamily="34" charset="0"/>
            </a:rPr>
            <a:t>«1»</a:t>
          </a:r>
          <a:endParaRPr kumimoji="0" lang="ru-RU" b="1" i="0" u="sng" strike="noStrike" cap="none" normalizeH="0" baseline="0" dirty="0" smtClean="0">
            <a:ln/>
            <a:effectLst>
              <a:outerShdw blurRad="38100" dist="38100" dir="2700000" algn="tl">
                <a:srgbClr val="FFFFFF"/>
              </a:outerShdw>
            </a:effectLst>
            <a:latin typeface="Tahoma" pitchFamily="34" charset="0"/>
          </a:endParaRPr>
        </a:p>
        <a:p>
          <a:pPr marL="0" marR="0" lvl="0" indent="0" algn="ctr" defTabSz="914400" rtl="0" eaLnBrk="1" fontAlgn="base" latinLnBrk="0" hangingPunct="1">
            <a:lnSpc>
              <a:spcPct val="90000"/>
            </a:lnSpc>
            <a:spcBef>
              <a:spcPct val="20000"/>
            </a:spcBef>
            <a:spcAft>
              <a:spcPct val="0"/>
            </a:spcAft>
            <a:buClr>
              <a:schemeClr val="hlink"/>
            </a:buClr>
            <a:buSzPct val="120000"/>
            <a:buFontTx/>
            <a:buNone/>
            <a:tabLst/>
          </a:pPr>
          <a:r>
            <a:rPr kumimoji="0" lang="ru-RU" b="1" i="0" u="sng" strike="noStrike" cap="none" normalizeH="0" baseline="0" dirty="0" smtClean="0">
              <a:ln/>
              <a:effectLst>
                <a:outerShdw blurRad="38100" dist="38100" dir="2700000" algn="tl">
                  <a:srgbClr val="FFFFFF"/>
                </a:outerShdw>
              </a:effectLst>
              <a:latin typeface="Tahoma" pitchFamily="34" charset="0"/>
            </a:rPr>
            <a:t>В нежелании потребителя оценить необходимость приобретения</a:t>
          </a:r>
          <a:r>
            <a:rPr kumimoji="0" lang="ru-RU" b="0" i="0" u="none" strike="noStrike" cap="none" normalizeH="0" baseline="0" dirty="0" smtClean="0">
              <a:ln/>
              <a:effectLst>
                <a:outerShdw blurRad="38100" dist="38100" dir="2700000" algn="tl">
                  <a:srgbClr val="FFFFFF"/>
                </a:outerShdw>
              </a:effectLst>
              <a:latin typeface="Tahoma" pitchFamily="34" charset="0"/>
            </a:rPr>
            <a:t> имеющегося </a:t>
          </a:r>
          <a:r>
            <a:rPr kumimoji="0" lang="ru-RU" b="1" i="0" u="sng" strike="noStrike" cap="none" normalizeH="0" baseline="0" dirty="0" smtClean="0">
              <a:ln/>
              <a:effectLst>
                <a:outerShdw blurRad="38100" dist="38100" dir="2700000" algn="tl">
                  <a:srgbClr val="FFFFFF"/>
                </a:outerShdw>
              </a:effectLst>
              <a:latin typeface="Tahoma" pitchFamily="34" charset="0"/>
            </a:rPr>
            <a:t>товара</a:t>
          </a:r>
          <a:r>
            <a:rPr kumimoji="0" lang="ru-RU" b="0" i="0" u="none" strike="noStrike" cap="none" normalizeH="0" baseline="0" dirty="0" smtClean="0">
              <a:ln/>
              <a:effectLst>
                <a:outerShdw blurRad="38100" dist="38100" dir="2700000" algn="tl">
                  <a:srgbClr val="FFFFFF"/>
                </a:outerShdw>
              </a:effectLst>
              <a:latin typeface="Tahoma" pitchFamily="34" charset="0"/>
            </a:rPr>
            <a:t> либо </a:t>
          </a:r>
          <a:r>
            <a:rPr kumimoji="0" lang="ru-RU" b="1" i="0" u="sng" strike="noStrike" cap="none" normalizeH="0" baseline="0" dirty="0" smtClean="0">
              <a:ln/>
              <a:effectLst>
                <a:outerShdw blurRad="38100" dist="38100" dir="2700000" algn="tl">
                  <a:srgbClr val="FFFFFF"/>
                </a:outerShdw>
              </a:effectLst>
              <a:latin typeface="Tahoma" pitchFamily="34" charset="0"/>
            </a:rPr>
            <a:t>в нежелании знакомится</a:t>
          </a:r>
          <a:r>
            <a:rPr kumimoji="0" lang="ru-RU" b="1" i="0" u="none" strike="noStrike" cap="none" normalizeH="0" baseline="0" dirty="0" smtClean="0">
              <a:ln/>
              <a:effectLst>
                <a:outerShdw blurRad="38100" dist="38100" dir="2700000" algn="tl">
                  <a:srgbClr val="FFFFFF"/>
                </a:outerShdw>
              </a:effectLst>
              <a:latin typeface="Tahoma" pitchFamily="34" charset="0"/>
            </a:rPr>
            <a:t> </a:t>
          </a:r>
          <a:r>
            <a:rPr kumimoji="0" lang="ru-RU" b="1" i="0" u="sng" strike="noStrike" cap="none" normalizeH="0" baseline="0" dirty="0" smtClean="0">
              <a:ln/>
              <a:effectLst>
                <a:outerShdw blurRad="38100" dist="38100" dir="2700000" algn="tl">
                  <a:srgbClr val="FFFFFF"/>
                </a:outerShdw>
              </a:effectLst>
              <a:latin typeface="Tahoma" pitchFamily="34" charset="0"/>
            </a:rPr>
            <a:t>с</a:t>
          </a:r>
          <a:r>
            <a:rPr kumimoji="0" lang="ru-RU" b="0" i="0" u="sng" strike="noStrike" cap="none" normalizeH="0" baseline="0" dirty="0" smtClean="0">
              <a:ln/>
              <a:effectLst>
                <a:outerShdw blurRad="38100" dist="38100" dir="2700000" algn="tl">
                  <a:srgbClr val="FFFFFF"/>
                </a:outerShdw>
              </a:effectLst>
              <a:latin typeface="Tahoma" pitchFamily="34" charset="0"/>
            </a:rPr>
            <a:t> </a:t>
          </a:r>
          <a:r>
            <a:rPr kumimoji="0" lang="ru-RU" b="0" i="0" u="none" strike="noStrike" cap="none" normalizeH="0" baseline="0" dirty="0" smtClean="0">
              <a:ln/>
              <a:effectLst>
                <a:outerShdw blurRad="38100" dist="38100" dir="2700000" algn="tl">
                  <a:srgbClr val="FFFFFF"/>
                </a:outerShdw>
              </a:effectLst>
              <a:latin typeface="Tahoma" pitchFamily="34" charset="0"/>
            </a:rPr>
            <a:t>предоставляемыми продавцом, изготовителем, исполнителем </a:t>
          </a:r>
          <a:r>
            <a:rPr kumimoji="0" lang="ru-RU" b="1" i="0" u="sng" strike="noStrike" cap="none" normalizeH="0" baseline="0" dirty="0" smtClean="0">
              <a:ln/>
              <a:effectLst>
                <a:outerShdw blurRad="38100" dist="38100" dir="2700000" algn="tl">
                  <a:srgbClr val="FFFFFF"/>
                </a:outerShdw>
              </a:effectLst>
              <a:latin typeface="Tahoma" pitchFamily="34" charset="0"/>
            </a:rPr>
            <a:t>документами</a:t>
          </a:r>
          <a:r>
            <a:rPr kumimoji="0" lang="ru-RU" b="1" i="0" u="none" strike="noStrike" cap="none" normalizeH="0" baseline="0" dirty="0" smtClean="0">
              <a:ln/>
              <a:effectLst>
                <a:outerShdw blurRad="38100" dist="38100" dir="2700000" algn="tl">
                  <a:srgbClr val="FFFFFF"/>
                </a:outerShdw>
              </a:effectLst>
              <a:latin typeface="Tahoma" pitchFamily="34" charset="0"/>
            </a:rPr>
            <a:t> </a:t>
          </a:r>
          <a:r>
            <a:rPr kumimoji="0" lang="ru-RU" b="0" i="0" u="none" strike="noStrike" cap="none" normalizeH="0" baseline="0" dirty="0" smtClean="0">
              <a:ln/>
              <a:effectLst>
                <a:outerShdw blurRad="38100" dist="38100" dir="2700000" algn="tl">
                  <a:srgbClr val="FFFFFF"/>
                </a:outerShdw>
              </a:effectLst>
              <a:latin typeface="Tahoma" pitchFamily="34" charset="0"/>
            </a:rPr>
            <a:t>(например, договор);</a:t>
          </a:r>
        </a:p>
      </dgm:t>
    </dgm:pt>
    <dgm:pt modelId="{20464DD8-E8C5-4021-AA0C-CEE9AEEAE902}" type="parTrans" cxnId="{A96539D0-4C6A-4A9F-8BE9-CF1BC234FD4A}">
      <dgm:prSet/>
      <dgm:spPr/>
      <dgm:t>
        <a:bodyPr/>
        <a:lstStyle/>
        <a:p>
          <a:endParaRPr lang="ru-RU"/>
        </a:p>
      </dgm:t>
    </dgm:pt>
    <dgm:pt modelId="{88A1814B-DC26-4C24-B12A-C2D1B865D09C}" type="sibTrans" cxnId="{A96539D0-4C6A-4A9F-8BE9-CF1BC234FD4A}">
      <dgm:prSet/>
      <dgm:spPr/>
      <dgm:t>
        <a:bodyPr/>
        <a:lstStyle/>
        <a:p>
          <a:endParaRPr lang="ru-RU"/>
        </a:p>
      </dgm:t>
    </dgm:pt>
    <dgm:pt modelId="{82D8B3E3-23B0-45CA-B332-8216F0E32184}">
      <dgm:prSet/>
      <dgm:spPr/>
      <dgm:t>
        <a:bodyPr/>
        <a:lstStyle/>
        <a:p>
          <a:pPr marL="0" marR="0" lvl="0" indent="0" algn="l" defTabSz="914400" rtl="0" eaLnBrk="1" fontAlgn="base" latinLnBrk="0" hangingPunct="1">
            <a:lnSpc>
              <a:spcPct val="90000"/>
            </a:lnSpc>
            <a:spcBef>
              <a:spcPct val="20000"/>
            </a:spcBef>
            <a:spcAft>
              <a:spcPct val="0"/>
            </a:spcAft>
            <a:buClr>
              <a:schemeClr val="hlink"/>
            </a:buClr>
            <a:buSzPct val="120000"/>
            <a:buFontTx/>
            <a:buNone/>
            <a:tabLst/>
          </a:pPr>
          <a:endParaRPr kumimoji="0" lang="ru-RU" b="1" i="0" u="sng" strike="noStrike" cap="none" normalizeH="0" baseline="0" dirty="0" smtClean="0">
            <a:ln/>
            <a:effectLst>
              <a:outerShdw blurRad="38100" dist="38100" dir="2700000" algn="tl">
                <a:srgbClr val="000000"/>
              </a:outerShdw>
            </a:effectLst>
            <a:latin typeface="Tahoma" pitchFamily="34" charset="0"/>
          </a:endParaRPr>
        </a:p>
        <a:p>
          <a:pPr marL="0" marR="0" lvl="0" indent="0" algn="ctr" defTabSz="914400" rtl="0" eaLnBrk="1" fontAlgn="base" latinLnBrk="0" hangingPunct="1">
            <a:lnSpc>
              <a:spcPct val="90000"/>
            </a:lnSpc>
            <a:spcBef>
              <a:spcPct val="20000"/>
            </a:spcBef>
            <a:spcAft>
              <a:spcPct val="0"/>
            </a:spcAft>
            <a:buClr>
              <a:schemeClr val="hlink"/>
            </a:buClr>
            <a:buSzPct val="120000"/>
            <a:buFontTx/>
            <a:buNone/>
            <a:tabLst/>
          </a:pPr>
          <a:r>
            <a:rPr kumimoji="0" lang="ru-RU" b="1" i="0" u="none" strike="noStrike" cap="none" normalizeH="0" baseline="0" dirty="0" smtClean="0">
              <a:ln/>
              <a:effectLst>
                <a:outerShdw blurRad="38100" dist="38100" dir="2700000" algn="tl">
                  <a:srgbClr val="000000"/>
                </a:outerShdw>
              </a:effectLst>
              <a:latin typeface="Tahoma" pitchFamily="34" charset="0"/>
            </a:rPr>
            <a:t>«2»</a:t>
          </a:r>
          <a:endParaRPr kumimoji="0" lang="ru-RU" b="1" i="0" u="sng" strike="noStrike" cap="none" normalizeH="0" baseline="0" dirty="0" smtClean="0">
            <a:ln/>
            <a:effectLst>
              <a:outerShdw blurRad="38100" dist="38100" dir="2700000" algn="tl">
                <a:srgbClr val="FFFFFF"/>
              </a:outerShdw>
            </a:effectLst>
            <a:latin typeface="Tahoma" pitchFamily="34" charset="0"/>
          </a:endParaRPr>
        </a:p>
        <a:p>
          <a:pPr marL="0" marR="0" lvl="0" indent="0" algn="ctr" defTabSz="914400" rtl="0" eaLnBrk="1" fontAlgn="base" latinLnBrk="0" hangingPunct="1">
            <a:lnSpc>
              <a:spcPct val="90000"/>
            </a:lnSpc>
            <a:spcBef>
              <a:spcPct val="20000"/>
            </a:spcBef>
            <a:spcAft>
              <a:spcPct val="0"/>
            </a:spcAft>
            <a:buClr>
              <a:schemeClr val="hlink"/>
            </a:buClr>
            <a:buSzPct val="120000"/>
            <a:buFontTx/>
            <a:buNone/>
            <a:tabLst/>
          </a:pPr>
          <a:r>
            <a:rPr kumimoji="0" lang="ru-RU" b="1" i="0" u="sng" strike="noStrike" cap="none" normalizeH="0" baseline="0" dirty="0" smtClean="0">
              <a:ln/>
              <a:effectLst>
                <a:outerShdw blurRad="38100" dist="38100" dir="2700000" algn="tl">
                  <a:srgbClr val="FFFFFF"/>
                </a:outerShdw>
              </a:effectLst>
              <a:latin typeface="Tahoma" pitchFamily="34" charset="0"/>
            </a:rPr>
            <a:t>В невнимательности потребителя</a:t>
          </a:r>
          <a:r>
            <a:rPr kumimoji="0" lang="ru-RU" b="0" i="0" u="none" strike="noStrike" cap="none" normalizeH="0" baseline="0" dirty="0" smtClean="0">
              <a:ln/>
              <a:effectLst>
                <a:outerShdw blurRad="38100" dist="38100" dir="2700000" algn="tl">
                  <a:srgbClr val="FFFFFF"/>
                </a:outerShdw>
              </a:effectLst>
              <a:latin typeface="Tahoma" pitchFamily="34" charset="0"/>
            </a:rPr>
            <a:t> при приобретении товара, работы, услуги (например, невнимательное прочтение договоров или невнимательный осмотр передаваемого товара)</a:t>
          </a:r>
          <a:endParaRPr kumimoji="0" lang="ru-RU" b="0" i="0" u="none" strike="noStrike" cap="none" normalizeH="0" baseline="0" dirty="0" smtClean="0">
            <a:ln/>
            <a:effectLst/>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effectLst/>
            <a:latin typeface="Arial" pitchFamily="34" charset="0"/>
          </a:endParaRPr>
        </a:p>
      </dgm:t>
    </dgm:pt>
    <dgm:pt modelId="{37C535FC-6245-417A-96A5-FD34AC17C911}" type="parTrans" cxnId="{C2615E9E-A22E-44F7-925A-CD1F83DC4C71}">
      <dgm:prSet/>
      <dgm:spPr/>
      <dgm:t>
        <a:bodyPr/>
        <a:lstStyle/>
        <a:p>
          <a:endParaRPr lang="ru-RU"/>
        </a:p>
      </dgm:t>
    </dgm:pt>
    <dgm:pt modelId="{8DF5A0C0-25A9-48D9-A40D-F2B0399CBD86}" type="sibTrans" cxnId="{C2615E9E-A22E-44F7-925A-CD1F83DC4C71}">
      <dgm:prSet/>
      <dgm:spPr/>
      <dgm:t>
        <a:bodyPr/>
        <a:lstStyle/>
        <a:p>
          <a:endParaRPr lang="ru-RU"/>
        </a:p>
      </dgm:t>
    </dgm:pt>
    <dgm:pt modelId="{B96A46FC-B86F-4C45-AD88-18807CFFC5B8}">
      <dgm:prSet/>
      <dgm:spPr/>
      <dgm:t>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ru-RU" b="1" i="0" u="none" strike="noStrike" cap="none" normalizeH="0" baseline="0" dirty="0" smtClean="0">
              <a:ln/>
              <a:effectLst>
                <a:outerShdw blurRad="38100" dist="38100" dir="2700000" algn="tl">
                  <a:srgbClr val="000000"/>
                </a:outerShdw>
              </a:effectLst>
              <a:latin typeface="Tahoma" pitchFamily="34" charset="0"/>
            </a:rPr>
            <a:t>«3»</a:t>
          </a:r>
        </a:p>
        <a:p>
          <a:pPr marL="0" marR="0" lvl="0" indent="0" algn="ctr" defTabSz="914400" rtl="0" eaLnBrk="1" fontAlgn="base" latinLnBrk="0" hangingPunct="1">
            <a:lnSpc>
              <a:spcPct val="90000"/>
            </a:lnSpc>
            <a:spcBef>
              <a:spcPct val="20000"/>
            </a:spcBef>
            <a:spcAft>
              <a:spcPct val="0"/>
            </a:spcAft>
            <a:buClrTx/>
            <a:buSzTx/>
            <a:buFontTx/>
            <a:buNone/>
            <a:tabLst/>
          </a:pPr>
          <a:r>
            <a:rPr kumimoji="0" lang="ru-RU" b="1" i="0" u="sng" strike="noStrike" cap="none" normalizeH="0" baseline="0" dirty="0" smtClean="0">
              <a:ln/>
              <a:effectLst>
                <a:outerShdw blurRad="38100" dist="38100" dir="2700000" algn="tl">
                  <a:srgbClr val="FFFFFF"/>
                </a:outerShdw>
              </a:effectLst>
              <a:latin typeface="Tahoma" pitchFamily="34" charset="0"/>
            </a:rPr>
            <a:t>В поспешности приобретения</a:t>
          </a:r>
          <a:r>
            <a:rPr kumimoji="0" lang="ru-RU" b="0" i="0" u="none" strike="noStrike" cap="none" normalizeH="0" baseline="0" dirty="0" smtClean="0">
              <a:ln/>
              <a:effectLst>
                <a:outerShdw blurRad="38100" dist="38100" dir="2700000" algn="tl">
                  <a:srgbClr val="FFFFFF"/>
                </a:outerShdw>
              </a:effectLst>
              <a:latin typeface="Tahoma" pitchFamily="34" charset="0"/>
            </a:rPr>
            <a:t> товара, заказе работ или услуг, производимой либо в силу названных обстоятельств, либо </a:t>
          </a:r>
          <a:r>
            <a:rPr kumimoji="0" lang="ru-RU" b="1" i="0" u="sng" strike="noStrike" cap="none" normalizeH="0" baseline="0" dirty="0" smtClean="0">
              <a:ln/>
              <a:effectLst>
                <a:outerShdw blurRad="38100" dist="38100" dir="2700000" algn="tl">
                  <a:srgbClr val="FFFFFF"/>
                </a:outerShdw>
              </a:effectLst>
              <a:latin typeface="Tahoma" pitchFamily="34" charset="0"/>
            </a:rPr>
            <a:t>в силу уговоров, убеждений, обмана продавцом потребителя</a:t>
          </a:r>
        </a:p>
      </dgm:t>
    </dgm:pt>
    <dgm:pt modelId="{4E5EECA0-4FA5-4DBC-B6AA-D7F42A102B51}" type="parTrans" cxnId="{FF2CA31A-56B9-4C18-9BC5-A25BA739A8AD}">
      <dgm:prSet/>
      <dgm:spPr/>
      <dgm:t>
        <a:bodyPr/>
        <a:lstStyle/>
        <a:p>
          <a:endParaRPr lang="ru-RU"/>
        </a:p>
      </dgm:t>
    </dgm:pt>
    <dgm:pt modelId="{7F16F2FC-55DC-4712-976D-2FFF7E450D5B}" type="sibTrans" cxnId="{FF2CA31A-56B9-4C18-9BC5-A25BA739A8AD}">
      <dgm:prSet/>
      <dgm:spPr/>
      <dgm:t>
        <a:bodyPr/>
        <a:lstStyle/>
        <a:p>
          <a:endParaRPr lang="ru-RU"/>
        </a:p>
      </dgm:t>
    </dgm:pt>
    <dgm:pt modelId="{B0046EAC-7B8F-4B30-835D-33F201469E6F}">
      <dgm:prSet/>
      <dgm:spPr/>
      <dgm:t>
        <a:bodyPr/>
        <a:lstStyle/>
        <a:p>
          <a:pPr marL="0" marR="0" lvl="0" indent="0" algn="ctr" defTabSz="914400" rtl="0" eaLnBrk="1" fontAlgn="base" latinLnBrk="0" hangingPunct="1">
            <a:lnSpc>
              <a:spcPct val="90000"/>
            </a:lnSpc>
            <a:spcBef>
              <a:spcPct val="20000"/>
            </a:spcBef>
            <a:spcAft>
              <a:spcPct val="0"/>
            </a:spcAft>
            <a:buClr>
              <a:schemeClr val="hlink"/>
            </a:buClr>
            <a:buSzPct val="120000"/>
            <a:buFontTx/>
            <a:buNone/>
            <a:tabLst/>
          </a:pPr>
          <a:endParaRPr kumimoji="0" lang="ru-RU" b="1" i="0" u="none" strike="noStrike" cap="none" normalizeH="0" baseline="0" dirty="0" smtClean="0">
            <a:ln/>
            <a:effectLst>
              <a:outerShdw blurRad="38100" dist="38100" dir="2700000" algn="tl">
                <a:srgbClr val="000000"/>
              </a:outerShdw>
            </a:effectLst>
            <a:latin typeface="Tahoma" pitchFamily="34" charset="0"/>
          </a:endParaRPr>
        </a:p>
        <a:p>
          <a:pPr marL="0" marR="0" lvl="0" indent="0" algn="ctr" defTabSz="914400" rtl="0" eaLnBrk="1" fontAlgn="base" latinLnBrk="0" hangingPunct="1">
            <a:lnSpc>
              <a:spcPct val="90000"/>
            </a:lnSpc>
            <a:spcBef>
              <a:spcPct val="20000"/>
            </a:spcBef>
            <a:spcAft>
              <a:spcPct val="0"/>
            </a:spcAft>
            <a:buClr>
              <a:schemeClr val="hlink"/>
            </a:buClr>
            <a:buSzPct val="120000"/>
            <a:buFontTx/>
            <a:buNone/>
            <a:tabLst/>
          </a:pPr>
          <a:endParaRPr kumimoji="0" lang="ru-RU" b="1" i="0" u="none" strike="noStrike" cap="none" normalizeH="0" baseline="0" dirty="0" smtClean="0">
            <a:ln/>
            <a:effectLst>
              <a:outerShdw blurRad="38100" dist="38100" dir="2700000" algn="tl">
                <a:srgbClr val="000000"/>
              </a:outerShdw>
            </a:effectLst>
            <a:latin typeface="Tahoma" pitchFamily="34" charset="0"/>
          </a:endParaRPr>
        </a:p>
        <a:p>
          <a:pPr marL="0" marR="0" lvl="0" indent="0" algn="ctr" defTabSz="914400" rtl="0" eaLnBrk="1" fontAlgn="base" latinLnBrk="0" hangingPunct="1">
            <a:lnSpc>
              <a:spcPct val="90000"/>
            </a:lnSpc>
            <a:spcBef>
              <a:spcPct val="20000"/>
            </a:spcBef>
            <a:spcAft>
              <a:spcPct val="0"/>
            </a:spcAft>
            <a:buClr>
              <a:schemeClr val="hlink"/>
            </a:buClr>
            <a:buSzPct val="120000"/>
            <a:buFontTx/>
            <a:buNone/>
            <a:tabLst/>
          </a:pPr>
          <a:endParaRPr kumimoji="0" lang="ru-RU" b="1" i="0" u="none" strike="noStrike" cap="none" normalizeH="0" baseline="0" dirty="0" smtClean="0">
            <a:ln/>
            <a:effectLst>
              <a:outerShdw blurRad="38100" dist="38100" dir="2700000" algn="tl">
                <a:srgbClr val="000000"/>
              </a:outerShdw>
            </a:effectLst>
            <a:latin typeface="Tahoma" pitchFamily="34" charset="0"/>
          </a:endParaRPr>
        </a:p>
        <a:p>
          <a:pPr marL="0" marR="0" lvl="0" indent="0" algn="ctr" defTabSz="914400" rtl="0" eaLnBrk="1" fontAlgn="base" latinLnBrk="0" hangingPunct="1">
            <a:lnSpc>
              <a:spcPct val="90000"/>
            </a:lnSpc>
            <a:spcBef>
              <a:spcPct val="20000"/>
            </a:spcBef>
            <a:spcAft>
              <a:spcPct val="0"/>
            </a:spcAft>
            <a:buClr>
              <a:schemeClr val="hlink"/>
            </a:buClr>
            <a:buSzPct val="120000"/>
            <a:buFontTx/>
            <a:buNone/>
            <a:tabLst/>
          </a:pPr>
          <a:r>
            <a:rPr kumimoji="0" lang="ru-RU" b="1" i="0" u="none" strike="noStrike" cap="none" normalizeH="0" baseline="0" dirty="0" smtClean="0">
              <a:ln/>
              <a:effectLst>
                <a:outerShdw blurRad="38100" dist="38100" dir="2700000" algn="tl">
                  <a:srgbClr val="000000"/>
                </a:outerShdw>
              </a:effectLst>
              <a:latin typeface="Tahoma" pitchFamily="34" charset="0"/>
            </a:rPr>
            <a:t>«4»</a:t>
          </a:r>
        </a:p>
        <a:p>
          <a:pPr marL="0" marR="0" lvl="0" indent="0" algn="ctr" defTabSz="914400" rtl="0" eaLnBrk="1" fontAlgn="base" latinLnBrk="0" hangingPunct="1">
            <a:lnSpc>
              <a:spcPct val="90000"/>
            </a:lnSpc>
            <a:spcBef>
              <a:spcPct val="20000"/>
            </a:spcBef>
            <a:spcAft>
              <a:spcPct val="0"/>
            </a:spcAft>
            <a:buClr>
              <a:schemeClr val="hlink"/>
            </a:buClr>
            <a:buSzPct val="120000"/>
            <a:buFontTx/>
            <a:buNone/>
            <a:tabLst/>
          </a:pPr>
          <a:r>
            <a:rPr kumimoji="0" lang="ru-RU" b="1" i="0" u="sng" strike="noStrike" cap="none" normalizeH="0" baseline="0" dirty="0" smtClean="0">
              <a:ln/>
              <a:effectLst>
                <a:outerShdw blurRad="38100" dist="38100" dir="2700000" algn="tl">
                  <a:srgbClr val="FFFFFF"/>
                </a:outerShdw>
              </a:effectLst>
              <a:latin typeface="Tahoma" pitchFamily="34" charset="0"/>
            </a:rPr>
            <a:t>В чрезмерной доверчивости потребителя к продавцу</a:t>
          </a:r>
          <a:r>
            <a:rPr kumimoji="0" lang="ru-RU" b="0" i="0" u="sng" strike="noStrike" cap="none" normalizeH="0" baseline="0" dirty="0" smtClean="0">
              <a:ln/>
              <a:effectLst>
                <a:outerShdw blurRad="38100" dist="38100" dir="2700000" algn="tl">
                  <a:srgbClr val="FFFFFF"/>
                </a:outerShdw>
              </a:effectLst>
              <a:latin typeface="Tahoma" pitchFamily="34" charset="0"/>
            </a:rPr>
            <a:t>, </a:t>
          </a:r>
          <a:r>
            <a:rPr kumimoji="0" lang="ru-RU" b="0" i="0" u="none" strike="noStrike" cap="none" normalizeH="0" baseline="0" dirty="0" smtClean="0">
              <a:ln/>
              <a:effectLst>
                <a:outerShdw blurRad="38100" dist="38100" dir="2700000" algn="tl">
                  <a:srgbClr val="FFFFFF"/>
                </a:outerShdw>
              </a:effectLst>
              <a:latin typeface="Tahoma" pitchFamily="34" charset="0"/>
            </a:rPr>
            <a:t>сопряженной с объективной или субъективной  неспособностью потребителя определить функциональные и иные показатели (характеристики) приобретаемого товара</a:t>
          </a:r>
          <a:endParaRPr kumimoji="0" lang="ru-RU" b="0" i="0" u="none" strike="noStrike" cap="none" normalizeH="0" baseline="0" dirty="0" smtClean="0">
            <a:ln/>
            <a:effectLst/>
            <a:latin typeface="Arial" pitchFamily="34" charset="0"/>
          </a:endParaRPr>
        </a:p>
      </dgm:t>
    </dgm:pt>
    <dgm:pt modelId="{F4EE2C6E-EC13-4FE6-A323-5945615F2CC3}" type="parTrans" cxnId="{34CEAD5F-6360-407C-A064-8EBC00B6FA08}">
      <dgm:prSet/>
      <dgm:spPr/>
      <dgm:t>
        <a:bodyPr/>
        <a:lstStyle/>
        <a:p>
          <a:endParaRPr lang="ru-RU"/>
        </a:p>
      </dgm:t>
    </dgm:pt>
    <dgm:pt modelId="{4A4726FD-CD3C-4F01-B076-0F07CC8C6D1C}" type="sibTrans" cxnId="{34CEAD5F-6360-407C-A064-8EBC00B6FA08}">
      <dgm:prSet/>
      <dgm:spPr/>
      <dgm:t>
        <a:bodyPr/>
        <a:lstStyle/>
        <a:p>
          <a:endParaRPr lang="ru-RU"/>
        </a:p>
      </dgm:t>
    </dgm:pt>
    <dgm:pt modelId="{CF3CAE6E-EB6C-4205-B6A6-AAABF1220D1C}" type="pres">
      <dgm:prSet presAssocID="{E97BF3B2-383B-4801-BB74-6E9C3947A064}" presName="Name0" presStyleCnt="0">
        <dgm:presLayoutVars>
          <dgm:chPref val="1"/>
          <dgm:dir/>
          <dgm:animOne val="branch"/>
          <dgm:animLvl val="lvl"/>
          <dgm:resizeHandles/>
        </dgm:presLayoutVars>
      </dgm:prSet>
      <dgm:spPr/>
    </dgm:pt>
    <dgm:pt modelId="{A19CA1D0-8BB6-4828-9DC3-D004553E356A}" type="pres">
      <dgm:prSet presAssocID="{C237A2AF-869D-45CD-9870-2007C70A74DD}" presName="vertOne" presStyleCnt="0"/>
      <dgm:spPr/>
    </dgm:pt>
    <dgm:pt modelId="{5FF3C197-DEF3-4139-B833-8141D1F7E320}" type="pres">
      <dgm:prSet presAssocID="{C237A2AF-869D-45CD-9870-2007C70A74DD}" presName="txOne" presStyleLbl="node0" presStyleIdx="0" presStyleCnt="1" custScaleX="72246" custScaleY="43506">
        <dgm:presLayoutVars>
          <dgm:chPref val="3"/>
        </dgm:presLayoutVars>
      </dgm:prSet>
      <dgm:spPr/>
      <dgm:t>
        <a:bodyPr/>
        <a:lstStyle/>
        <a:p>
          <a:endParaRPr lang="ru-RU"/>
        </a:p>
      </dgm:t>
    </dgm:pt>
    <dgm:pt modelId="{E8EE8D88-9F02-4BA5-BAE0-6BA9FA0690D0}" type="pres">
      <dgm:prSet presAssocID="{C237A2AF-869D-45CD-9870-2007C70A74DD}" presName="parTransOne" presStyleCnt="0"/>
      <dgm:spPr/>
    </dgm:pt>
    <dgm:pt modelId="{2452052F-E929-46DB-8203-772B4F0C5D7F}" type="pres">
      <dgm:prSet presAssocID="{C237A2AF-869D-45CD-9870-2007C70A74DD}" presName="horzOne" presStyleCnt="0"/>
      <dgm:spPr/>
    </dgm:pt>
    <dgm:pt modelId="{B108B623-21B1-457B-B3D5-FB90C3C74C8A}" type="pres">
      <dgm:prSet presAssocID="{023813D3-E618-4485-904E-3AC9AD3A1F51}" presName="vertTwo" presStyleCnt="0"/>
      <dgm:spPr/>
    </dgm:pt>
    <dgm:pt modelId="{ED2564D9-E0E8-424B-BC45-4A54D5AD97AC}" type="pres">
      <dgm:prSet presAssocID="{023813D3-E618-4485-904E-3AC9AD3A1F51}" presName="txTwo" presStyleLbl="node2" presStyleIdx="0" presStyleCnt="4">
        <dgm:presLayoutVars>
          <dgm:chPref val="3"/>
        </dgm:presLayoutVars>
      </dgm:prSet>
      <dgm:spPr/>
      <dgm:t>
        <a:bodyPr/>
        <a:lstStyle/>
        <a:p>
          <a:endParaRPr lang="ru-RU"/>
        </a:p>
      </dgm:t>
    </dgm:pt>
    <dgm:pt modelId="{ACC114DE-D916-4862-B78A-496531CDE7B2}" type="pres">
      <dgm:prSet presAssocID="{023813D3-E618-4485-904E-3AC9AD3A1F51}" presName="horzTwo" presStyleCnt="0"/>
      <dgm:spPr/>
    </dgm:pt>
    <dgm:pt modelId="{BEF341E2-471E-4C6A-BEAA-73B8C4B16E93}" type="pres">
      <dgm:prSet presAssocID="{88A1814B-DC26-4C24-B12A-C2D1B865D09C}" presName="sibSpaceTwo" presStyleCnt="0"/>
      <dgm:spPr/>
    </dgm:pt>
    <dgm:pt modelId="{0A44C032-1621-4C4F-82CA-D6FDF39D305A}" type="pres">
      <dgm:prSet presAssocID="{82D8B3E3-23B0-45CA-B332-8216F0E32184}" presName="vertTwo" presStyleCnt="0"/>
      <dgm:spPr/>
    </dgm:pt>
    <dgm:pt modelId="{0151414B-102A-445B-86FB-13E584A95313}" type="pres">
      <dgm:prSet presAssocID="{82D8B3E3-23B0-45CA-B332-8216F0E32184}" presName="txTwo" presStyleLbl="node2" presStyleIdx="1" presStyleCnt="4">
        <dgm:presLayoutVars>
          <dgm:chPref val="3"/>
        </dgm:presLayoutVars>
      </dgm:prSet>
      <dgm:spPr/>
      <dgm:t>
        <a:bodyPr/>
        <a:lstStyle/>
        <a:p>
          <a:endParaRPr lang="ru-RU"/>
        </a:p>
      </dgm:t>
    </dgm:pt>
    <dgm:pt modelId="{DFFA3D19-816A-47FB-BF9A-A489DC3F6EC2}" type="pres">
      <dgm:prSet presAssocID="{82D8B3E3-23B0-45CA-B332-8216F0E32184}" presName="horzTwo" presStyleCnt="0"/>
      <dgm:spPr/>
    </dgm:pt>
    <dgm:pt modelId="{0A7F53EF-29BB-4FC9-BB68-3D28C41CCCAB}" type="pres">
      <dgm:prSet presAssocID="{8DF5A0C0-25A9-48D9-A40D-F2B0399CBD86}" presName="sibSpaceTwo" presStyleCnt="0"/>
      <dgm:spPr/>
    </dgm:pt>
    <dgm:pt modelId="{1DE217E7-6CA2-45CD-B5BE-10563CB9B36B}" type="pres">
      <dgm:prSet presAssocID="{B96A46FC-B86F-4C45-AD88-18807CFFC5B8}" presName="vertTwo" presStyleCnt="0"/>
      <dgm:spPr/>
    </dgm:pt>
    <dgm:pt modelId="{2960CB9B-00A2-45CC-8697-F83023DAEF69}" type="pres">
      <dgm:prSet presAssocID="{B96A46FC-B86F-4C45-AD88-18807CFFC5B8}" presName="txTwo" presStyleLbl="node2" presStyleIdx="2" presStyleCnt="4">
        <dgm:presLayoutVars>
          <dgm:chPref val="3"/>
        </dgm:presLayoutVars>
      </dgm:prSet>
      <dgm:spPr/>
      <dgm:t>
        <a:bodyPr/>
        <a:lstStyle/>
        <a:p>
          <a:endParaRPr lang="ru-RU"/>
        </a:p>
      </dgm:t>
    </dgm:pt>
    <dgm:pt modelId="{B86B0DA1-1594-4177-B5B2-BFC3F45684B3}" type="pres">
      <dgm:prSet presAssocID="{B96A46FC-B86F-4C45-AD88-18807CFFC5B8}" presName="horzTwo" presStyleCnt="0"/>
      <dgm:spPr/>
    </dgm:pt>
    <dgm:pt modelId="{AE3B1791-38A7-4A2A-A65A-670B32DBE514}" type="pres">
      <dgm:prSet presAssocID="{7F16F2FC-55DC-4712-976D-2FFF7E450D5B}" presName="sibSpaceTwo" presStyleCnt="0"/>
      <dgm:spPr/>
    </dgm:pt>
    <dgm:pt modelId="{FC90E539-9D8C-4EE8-8F2B-A40EC1BB7658}" type="pres">
      <dgm:prSet presAssocID="{B0046EAC-7B8F-4B30-835D-33F201469E6F}" presName="vertTwo" presStyleCnt="0"/>
      <dgm:spPr/>
    </dgm:pt>
    <dgm:pt modelId="{368543BE-593C-4F84-8EA9-CF89F900EAA1}" type="pres">
      <dgm:prSet presAssocID="{B0046EAC-7B8F-4B30-835D-33F201469E6F}" presName="txTwo" presStyleLbl="node2" presStyleIdx="3" presStyleCnt="4">
        <dgm:presLayoutVars>
          <dgm:chPref val="3"/>
        </dgm:presLayoutVars>
      </dgm:prSet>
      <dgm:spPr/>
      <dgm:t>
        <a:bodyPr/>
        <a:lstStyle/>
        <a:p>
          <a:endParaRPr lang="ru-RU"/>
        </a:p>
      </dgm:t>
    </dgm:pt>
    <dgm:pt modelId="{F670DA64-E6D1-4D03-BAF4-4802A5A7B2CF}" type="pres">
      <dgm:prSet presAssocID="{B0046EAC-7B8F-4B30-835D-33F201469E6F}" presName="horzTwo" presStyleCnt="0"/>
      <dgm:spPr/>
    </dgm:pt>
  </dgm:ptLst>
  <dgm:cxnLst>
    <dgm:cxn modelId="{C2615E9E-A22E-44F7-925A-CD1F83DC4C71}" srcId="{C237A2AF-869D-45CD-9870-2007C70A74DD}" destId="{82D8B3E3-23B0-45CA-B332-8216F0E32184}" srcOrd="1" destOrd="0" parTransId="{37C535FC-6245-417A-96A5-FD34AC17C911}" sibTransId="{8DF5A0C0-25A9-48D9-A40D-F2B0399CBD86}"/>
    <dgm:cxn modelId="{FF2CA31A-56B9-4C18-9BC5-A25BA739A8AD}" srcId="{C237A2AF-869D-45CD-9870-2007C70A74DD}" destId="{B96A46FC-B86F-4C45-AD88-18807CFFC5B8}" srcOrd="2" destOrd="0" parTransId="{4E5EECA0-4FA5-4DBC-B6AA-D7F42A102B51}" sibTransId="{7F16F2FC-55DC-4712-976D-2FFF7E450D5B}"/>
    <dgm:cxn modelId="{34CEAD5F-6360-407C-A064-8EBC00B6FA08}" srcId="{C237A2AF-869D-45CD-9870-2007C70A74DD}" destId="{B0046EAC-7B8F-4B30-835D-33F201469E6F}" srcOrd="3" destOrd="0" parTransId="{F4EE2C6E-EC13-4FE6-A323-5945615F2CC3}" sibTransId="{4A4726FD-CD3C-4F01-B076-0F07CC8C6D1C}"/>
    <dgm:cxn modelId="{A96539D0-4C6A-4A9F-8BE9-CF1BC234FD4A}" srcId="{C237A2AF-869D-45CD-9870-2007C70A74DD}" destId="{023813D3-E618-4485-904E-3AC9AD3A1F51}" srcOrd="0" destOrd="0" parTransId="{20464DD8-E8C5-4021-AA0C-CEE9AEEAE902}" sibTransId="{88A1814B-DC26-4C24-B12A-C2D1B865D09C}"/>
    <dgm:cxn modelId="{244F33FA-DF64-4455-925C-4DDB28851C71}" type="presOf" srcId="{B96A46FC-B86F-4C45-AD88-18807CFFC5B8}" destId="{2960CB9B-00A2-45CC-8697-F83023DAEF69}" srcOrd="0" destOrd="0" presId="urn:microsoft.com/office/officeart/2005/8/layout/hierarchy4"/>
    <dgm:cxn modelId="{458BE782-133B-4616-B1F7-CF1684153CBE}" type="presOf" srcId="{C237A2AF-869D-45CD-9870-2007C70A74DD}" destId="{5FF3C197-DEF3-4139-B833-8141D1F7E320}" srcOrd="0" destOrd="0" presId="urn:microsoft.com/office/officeart/2005/8/layout/hierarchy4"/>
    <dgm:cxn modelId="{1FD42BF3-649C-494C-8C42-A739D055DDBC}" srcId="{E97BF3B2-383B-4801-BB74-6E9C3947A064}" destId="{C237A2AF-869D-45CD-9870-2007C70A74DD}" srcOrd="0" destOrd="0" parTransId="{572AE294-D4B5-46AA-95F2-CBCEEEC4EC97}" sibTransId="{F96CC6AC-F65B-4A81-B01E-E6A45D3DD172}"/>
    <dgm:cxn modelId="{0DA0F5BE-68E1-4713-9439-FD8D5AB5B54C}" type="presOf" srcId="{023813D3-E618-4485-904E-3AC9AD3A1F51}" destId="{ED2564D9-E0E8-424B-BC45-4A54D5AD97AC}" srcOrd="0" destOrd="0" presId="urn:microsoft.com/office/officeart/2005/8/layout/hierarchy4"/>
    <dgm:cxn modelId="{55DAFA4D-BC01-489B-BE7C-54D5A77C591F}" type="presOf" srcId="{E97BF3B2-383B-4801-BB74-6E9C3947A064}" destId="{CF3CAE6E-EB6C-4205-B6A6-AAABF1220D1C}" srcOrd="0" destOrd="0" presId="urn:microsoft.com/office/officeart/2005/8/layout/hierarchy4"/>
    <dgm:cxn modelId="{985FF409-B393-4196-9E78-E7B128F4D0C8}" type="presOf" srcId="{82D8B3E3-23B0-45CA-B332-8216F0E32184}" destId="{0151414B-102A-445B-86FB-13E584A95313}" srcOrd="0" destOrd="0" presId="urn:microsoft.com/office/officeart/2005/8/layout/hierarchy4"/>
    <dgm:cxn modelId="{B5F4704C-0AB4-41B2-B757-FEC2689C657A}" type="presOf" srcId="{B0046EAC-7B8F-4B30-835D-33F201469E6F}" destId="{368543BE-593C-4F84-8EA9-CF89F900EAA1}" srcOrd="0" destOrd="0" presId="urn:microsoft.com/office/officeart/2005/8/layout/hierarchy4"/>
    <dgm:cxn modelId="{D009AB85-6CB0-43AD-BF29-C6CB2E6FAC0A}" type="presParOf" srcId="{CF3CAE6E-EB6C-4205-B6A6-AAABF1220D1C}" destId="{A19CA1D0-8BB6-4828-9DC3-D004553E356A}" srcOrd="0" destOrd="0" presId="urn:microsoft.com/office/officeart/2005/8/layout/hierarchy4"/>
    <dgm:cxn modelId="{9D99C37D-238B-4A93-B605-6820199AF902}" type="presParOf" srcId="{A19CA1D0-8BB6-4828-9DC3-D004553E356A}" destId="{5FF3C197-DEF3-4139-B833-8141D1F7E320}" srcOrd="0" destOrd="0" presId="urn:microsoft.com/office/officeart/2005/8/layout/hierarchy4"/>
    <dgm:cxn modelId="{F555D95D-BC28-4203-9B28-2D5200B989FE}" type="presParOf" srcId="{A19CA1D0-8BB6-4828-9DC3-D004553E356A}" destId="{E8EE8D88-9F02-4BA5-BAE0-6BA9FA0690D0}" srcOrd="1" destOrd="0" presId="urn:microsoft.com/office/officeart/2005/8/layout/hierarchy4"/>
    <dgm:cxn modelId="{4504FCED-AAB5-4A38-93CD-C3B02B221082}" type="presParOf" srcId="{A19CA1D0-8BB6-4828-9DC3-D004553E356A}" destId="{2452052F-E929-46DB-8203-772B4F0C5D7F}" srcOrd="2" destOrd="0" presId="urn:microsoft.com/office/officeart/2005/8/layout/hierarchy4"/>
    <dgm:cxn modelId="{B9C6E5BB-9E05-4AE3-B289-81ACE67A34A2}" type="presParOf" srcId="{2452052F-E929-46DB-8203-772B4F0C5D7F}" destId="{B108B623-21B1-457B-B3D5-FB90C3C74C8A}" srcOrd="0" destOrd="0" presId="urn:microsoft.com/office/officeart/2005/8/layout/hierarchy4"/>
    <dgm:cxn modelId="{7C2AADA3-39D6-4DFD-A9FB-D51B4F213893}" type="presParOf" srcId="{B108B623-21B1-457B-B3D5-FB90C3C74C8A}" destId="{ED2564D9-E0E8-424B-BC45-4A54D5AD97AC}" srcOrd="0" destOrd="0" presId="urn:microsoft.com/office/officeart/2005/8/layout/hierarchy4"/>
    <dgm:cxn modelId="{CB8FFE44-1208-43DD-BEC2-4D954212F1D2}" type="presParOf" srcId="{B108B623-21B1-457B-B3D5-FB90C3C74C8A}" destId="{ACC114DE-D916-4862-B78A-496531CDE7B2}" srcOrd="1" destOrd="0" presId="urn:microsoft.com/office/officeart/2005/8/layout/hierarchy4"/>
    <dgm:cxn modelId="{9BC58CF6-0B75-460C-AE2B-AE4427FA85D2}" type="presParOf" srcId="{2452052F-E929-46DB-8203-772B4F0C5D7F}" destId="{BEF341E2-471E-4C6A-BEAA-73B8C4B16E93}" srcOrd="1" destOrd="0" presId="urn:microsoft.com/office/officeart/2005/8/layout/hierarchy4"/>
    <dgm:cxn modelId="{97B6BF2A-7783-4F1B-9E76-B3C42328F2D9}" type="presParOf" srcId="{2452052F-E929-46DB-8203-772B4F0C5D7F}" destId="{0A44C032-1621-4C4F-82CA-D6FDF39D305A}" srcOrd="2" destOrd="0" presId="urn:microsoft.com/office/officeart/2005/8/layout/hierarchy4"/>
    <dgm:cxn modelId="{333C98DF-FCB7-4289-8624-1BAF3DEDD0B6}" type="presParOf" srcId="{0A44C032-1621-4C4F-82CA-D6FDF39D305A}" destId="{0151414B-102A-445B-86FB-13E584A95313}" srcOrd="0" destOrd="0" presId="urn:microsoft.com/office/officeart/2005/8/layout/hierarchy4"/>
    <dgm:cxn modelId="{266524AF-0A7F-4068-A25B-952F0EA091A9}" type="presParOf" srcId="{0A44C032-1621-4C4F-82CA-D6FDF39D305A}" destId="{DFFA3D19-816A-47FB-BF9A-A489DC3F6EC2}" srcOrd="1" destOrd="0" presId="urn:microsoft.com/office/officeart/2005/8/layout/hierarchy4"/>
    <dgm:cxn modelId="{4F083837-8ECF-4875-99E1-4931871DB2CE}" type="presParOf" srcId="{2452052F-E929-46DB-8203-772B4F0C5D7F}" destId="{0A7F53EF-29BB-4FC9-BB68-3D28C41CCCAB}" srcOrd="3" destOrd="0" presId="urn:microsoft.com/office/officeart/2005/8/layout/hierarchy4"/>
    <dgm:cxn modelId="{6F151B2A-FE3E-4FC2-8FBC-F4F14046AD70}" type="presParOf" srcId="{2452052F-E929-46DB-8203-772B4F0C5D7F}" destId="{1DE217E7-6CA2-45CD-B5BE-10563CB9B36B}" srcOrd="4" destOrd="0" presId="urn:microsoft.com/office/officeart/2005/8/layout/hierarchy4"/>
    <dgm:cxn modelId="{28F2A2AE-F101-43DC-A215-5D10066DD67F}" type="presParOf" srcId="{1DE217E7-6CA2-45CD-B5BE-10563CB9B36B}" destId="{2960CB9B-00A2-45CC-8697-F83023DAEF69}" srcOrd="0" destOrd="0" presId="urn:microsoft.com/office/officeart/2005/8/layout/hierarchy4"/>
    <dgm:cxn modelId="{F608BE81-16AB-412F-892E-E1A833D608C5}" type="presParOf" srcId="{1DE217E7-6CA2-45CD-B5BE-10563CB9B36B}" destId="{B86B0DA1-1594-4177-B5B2-BFC3F45684B3}" srcOrd="1" destOrd="0" presId="urn:microsoft.com/office/officeart/2005/8/layout/hierarchy4"/>
    <dgm:cxn modelId="{0614FEBF-6593-4B7B-A645-E78B668C81D3}" type="presParOf" srcId="{2452052F-E929-46DB-8203-772B4F0C5D7F}" destId="{AE3B1791-38A7-4A2A-A65A-670B32DBE514}" srcOrd="5" destOrd="0" presId="urn:microsoft.com/office/officeart/2005/8/layout/hierarchy4"/>
    <dgm:cxn modelId="{66960BE8-B6E1-42C1-877F-369E357786AA}" type="presParOf" srcId="{2452052F-E929-46DB-8203-772B4F0C5D7F}" destId="{FC90E539-9D8C-4EE8-8F2B-A40EC1BB7658}" srcOrd="6" destOrd="0" presId="urn:microsoft.com/office/officeart/2005/8/layout/hierarchy4"/>
    <dgm:cxn modelId="{50642408-F4EA-473D-BF99-AEDCEDF8296B}" type="presParOf" srcId="{FC90E539-9D8C-4EE8-8F2B-A40EC1BB7658}" destId="{368543BE-593C-4F84-8EA9-CF89F900EAA1}" srcOrd="0" destOrd="0" presId="urn:microsoft.com/office/officeart/2005/8/layout/hierarchy4"/>
    <dgm:cxn modelId="{F9E80D28-3054-420D-B8A0-D3F6D6DB0E8C}" type="presParOf" srcId="{FC90E539-9D8C-4EE8-8F2B-A40EC1BB7658}" destId="{F670DA64-E6D1-4D03-BAF4-4802A5A7B2CF}" srcOrd="1" destOrd="0" presId="urn:microsoft.com/office/officeart/2005/8/layout/hierarchy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6"/>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EBBEA2F0-DE90-4833-92EB-439DE32EAB77}" type="datetimeFigureOut">
              <a:rPr lang="ru-RU"/>
              <a:pPr>
                <a:defRPr/>
              </a:pPr>
              <a:t>16.01.2015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FAB5A1C-FF01-4415-9C3A-9FA0357E922B}"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F3CAB7A-29D9-459B-B1EB-4511A591D1C0}" type="datetimeFigureOut">
              <a:rPr lang="ru-RU"/>
              <a:pPr>
                <a:defRPr/>
              </a:pPr>
              <a:t>16.01.2015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6A5541B-A51A-4CAC-9E45-70782BDB5ACC}"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9"/>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1F49E80-76DE-4599-8C3A-FE91B8F61C93}" type="datetimeFigureOut">
              <a:rPr lang="ru-RU"/>
              <a:pPr>
                <a:defRPr/>
              </a:pPr>
              <a:t>16.01.2015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C8021A9-EFFD-4757-B6FC-B7F5DBAA53ED}"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AB4A227-FF91-4149-B07B-D23BD6200A71}" type="datetimeFigureOut">
              <a:rPr lang="ru-RU"/>
              <a:pPr>
                <a:defRPr/>
              </a:pPr>
              <a:t>16.01.2015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B70D3A9-B26A-468A-81E0-25EC396B1740}"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B7052E08-FDCB-4579-9279-793AB0BBA477}" type="datetimeFigureOut">
              <a:rPr lang="ru-RU"/>
              <a:pPr>
                <a:defRPr/>
              </a:pPr>
              <a:t>16.01.2015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320C144-3C8B-4203-BF0B-28BB506769FB}"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7A7D471C-C531-437B-90AB-6246610537A7}" type="datetimeFigureOut">
              <a:rPr lang="ru-RU"/>
              <a:pPr>
                <a:defRPr/>
              </a:pPr>
              <a:t>16.01.2015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164E8D5-B903-4E94-9540-FF8C3A96CDAE}"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6DEAD1CD-284F-47C8-9C91-82785AD2E9A6}" type="datetimeFigureOut">
              <a:rPr lang="ru-RU"/>
              <a:pPr>
                <a:defRPr/>
              </a:pPr>
              <a:t>16.01.2015</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8D47349E-31A8-47DF-83A7-0A451CAB34D9}"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68FA5D3F-22D7-411E-BCBD-4BFD5EC6A3C6}" type="datetimeFigureOut">
              <a:rPr lang="ru-RU"/>
              <a:pPr>
                <a:defRPr/>
              </a:pPr>
              <a:t>16.01.2015</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4E6A9EC7-A27A-43D8-8B8D-46C0054E768D}"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73710DFA-07C4-4503-B4B1-6D4BB096316F}" type="datetimeFigureOut">
              <a:rPr lang="ru-RU"/>
              <a:pPr>
                <a:defRPr/>
              </a:pPr>
              <a:t>16.01.2015</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5483C235-3A50-4BD9-AD96-2C45FB8E3871}"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FB1BBD6-D881-4EFA-956D-6DBA2AE347FF}" type="datetimeFigureOut">
              <a:rPr lang="ru-RU"/>
              <a:pPr>
                <a:defRPr/>
              </a:pPr>
              <a:t>16.01.2015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AF4818C-793B-40CA-8B25-D89A2F67DD60}"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461540F-E135-4E4E-B81B-996C8D5B6516}" type="datetimeFigureOut">
              <a:rPr lang="ru-RU"/>
              <a:pPr>
                <a:defRPr/>
              </a:pPr>
              <a:t>16.01.2015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49B24803-F0A6-45EE-962E-E28B8C91AFE2}"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7F2094E-CBA4-4292-A68B-96DB8052E4DA}" type="datetimeFigureOut">
              <a:rPr lang="ru-RU"/>
              <a:pPr>
                <a:defRPr/>
              </a:pPr>
              <a:t>16.01.2015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AA680BBA-7E26-4D05-8C7D-C78499967F3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4213" y="1484313"/>
            <a:ext cx="7772400" cy="2908300"/>
          </a:xfrm>
        </p:spPr>
        <p:txBody>
          <a:bodyPr rtlCol="0">
            <a:normAutofit/>
          </a:bodyPr>
          <a:lstStyle/>
          <a:p>
            <a:pPr eaLnBrk="1" fontAlgn="auto" hangingPunct="1">
              <a:spcAft>
                <a:spcPts val="0"/>
              </a:spcAft>
              <a:defRPr/>
            </a:pPr>
            <a:r>
              <a:rPr lang="ru-RU" b="1" dirty="0">
                <a:solidFill>
                  <a:srgbClr val="002060"/>
                </a:solidFill>
                <a:effectLst>
                  <a:outerShdw blurRad="38100" dist="38100" dir="2700000" algn="tl">
                    <a:srgbClr val="000000">
                      <a:alpha val="43137"/>
                    </a:srgbClr>
                  </a:outerShdw>
                </a:effectLst>
              </a:rPr>
              <a:t>Об итогах деятельности консультационного центра и пунктов для потребителей в </a:t>
            </a:r>
            <a:r>
              <a:rPr lang="ru-RU" b="1" dirty="0" smtClean="0">
                <a:solidFill>
                  <a:srgbClr val="002060"/>
                </a:solidFill>
                <a:effectLst>
                  <a:outerShdw blurRad="38100" dist="38100" dir="2700000" algn="tl">
                    <a:srgbClr val="000000">
                      <a:alpha val="43137"/>
                    </a:srgbClr>
                  </a:outerShdw>
                </a:effectLst>
              </a:rPr>
              <a:t>2014 году</a:t>
            </a:r>
            <a:endParaRPr lang="ru-RU" dirty="0">
              <a:solidFill>
                <a:srgbClr val="002060"/>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323850" y="5805488"/>
            <a:ext cx="8569325" cy="792162"/>
          </a:xfrm>
        </p:spPr>
        <p:txBody>
          <a:bodyPr rtlCol="0">
            <a:normAutofit fontScale="92500" lnSpcReduction="20000"/>
          </a:bodyPr>
          <a:lstStyle/>
          <a:p>
            <a:pPr algn="l" eaLnBrk="1" fontAlgn="auto" hangingPunct="1">
              <a:spcAft>
                <a:spcPts val="0"/>
              </a:spcAft>
              <a:buFont typeface="Arial" pitchFamily="34" charset="0"/>
              <a:buNone/>
              <a:defRPr/>
            </a:pPr>
            <a:r>
              <a:rPr lang="ru-RU" sz="1800" b="1" dirty="0" smtClean="0">
                <a:solidFill>
                  <a:srgbClr val="000000"/>
                </a:solidFill>
                <a:effectLst>
                  <a:outerShdw blurRad="38100" dist="38100" dir="2700000" algn="tl">
                    <a:srgbClr val="C0C0C0"/>
                  </a:outerShdw>
                </a:effectLst>
              </a:rPr>
              <a:t>Консультационный центр для </a:t>
            </a:r>
            <a:r>
              <a:rPr lang="ru-RU" sz="1800" b="1" dirty="0">
                <a:solidFill>
                  <a:srgbClr val="000000"/>
                </a:solidFill>
                <a:effectLst>
                  <a:outerShdw blurRad="38100" dist="38100" dir="2700000" algn="tl">
                    <a:srgbClr val="C0C0C0"/>
                  </a:outerShdw>
                </a:effectLst>
              </a:rPr>
              <a:t>потребителей ФБУЗ «Центр гигиены и эпидемиологии в Рязанской области»</a:t>
            </a:r>
          </a:p>
          <a:p>
            <a:pPr eaLnBrk="1" fontAlgn="auto" hangingPunct="1">
              <a:spcAft>
                <a:spcPts val="0"/>
              </a:spcAft>
              <a:buFont typeface="Arial" pitchFamily="34" charset="0"/>
              <a:buNone/>
              <a:defRPr/>
            </a:pPr>
            <a:r>
              <a:rPr lang="ru-RU" sz="1800" b="1" dirty="0" smtClean="0">
                <a:solidFill>
                  <a:schemeClr val="tx1"/>
                </a:solidFill>
              </a:rPr>
              <a:t>2014</a:t>
            </a:r>
            <a:endParaRPr lang="ru-RU" sz="1800" b="1"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3554" name="Объект 2"/>
          <p:cNvSpPr>
            <a:spLocks noGrp="1"/>
          </p:cNvSpPr>
          <p:nvPr>
            <p:ph idx="1"/>
          </p:nvPr>
        </p:nvSpPr>
        <p:spPr>
          <a:xfrm>
            <a:off x="250825" y="260350"/>
            <a:ext cx="8713788" cy="6337300"/>
          </a:xfrm>
        </p:spPr>
        <p:txBody>
          <a:bodyPr/>
          <a:lstStyle/>
          <a:p>
            <a:pPr marL="0" indent="180975" algn="just" eaLnBrk="1" hangingPunct="1">
              <a:lnSpc>
                <a:spcPct val="80000"/>
              </a:lnSpc>
              <a:buFont typeface="Arial" charset="0"/>
              <a:buNone/>
            </a:pPr>
            <a:r>
              <a:rPr lang="ru-RU" sz="1300" smtClean="0">
                <a:solidFill>
                  <a:srgbClr val="000000"/>
                </a:solidFill>
              </a:rPr>
              <a:t>Также как и 2012-2013 году в 2014 году Консультационным центром для потребителей ФБУЗ «Центр гигиены и эпидемиологии в Рязанской области» было выявлено неоднократное систематическое грубое нарушение различных прав потребителей одними и теми же организациями и индивидуальными предпринимателями в отношении широкой массы потребителей, сопряженное с нереальностью взыскания с указанных организаций денежных средств даже по судебным решениям. </a:t>
            </a:r>
          </a:p>
          <a:p>
            <a:pPr marL="0" indent="180975" algn="just" eaLnBrk="1" hangingPunct="1">
              <a:lnSpc>
                <a:spcPct val="80000"/>
              </a:lnSpc>
              <a:buFont typeface="Arial" charset="0"/>
              <a:buNone/>
            </a:pPr>
            <a:r>
              <a:rPr lang="ru-RU" sz="1300" smtClean="0">
                <a:solidFill>
                  <a:srgbClr val="000000"/>
                </a:solidFill>
              </a:rPr>
              <a:t>Нереальность взыскания денежных средств, в первую очередь, связана с отсутствием какого-либо имущества, денежных средств на счетах указанных организаций и индивидуальных предпринимателей. Несмотря на имеющиеся факты (систематическое грубое неоднократное нарушение прав потребителей и нереальность взыскания денежных средств), указанные организации продолжают осуществлять предпринимательскую деятельность, и все также продолжают грубо нарушать права потребителей приобретающих, заказывающих у них товары, работы, услуги. Типичными нарушениями прав потребителей вышеназванными организациями и индивидуальными предпринимателями является:</a:t>
            </a:r>
          </a:p>
          <a:p>
            <a:pPr marL="0" indent="180975" algn="just" eaLnBrk="1" hangingPunct="1">
              <a:lnSpc>
                <a:spcPct val="80000"/>
              </a:lnSpc>
              <a:buFont typeface="Arial" charset="0"/>
              <a:buNone/>
            </a:pPr>
            <a:r>
              <a:rPr lang="ru-RU" sz="1300" smtClean="0">
                <a:solidFill>
                  <a:srgbClr val="000000"/>
                </a:solidFill>
              </a:rPr>
              <a:t>- продажа товаров, выполнение работ, оказание услуг ненадлежащего качества (нарушение статьи 4 Закона РФ «О защите прав потребителей», пункта 8 постановления Правительства РФ от 15 августа 1997 г. № 1025 «Об утверждении Правил бытового обслуживания населения в Российской Федерации»);</a:t>
            </a:r>
            <a:endParaRPr lang="ru-RU" sz="1300" smtClean="0">
              <a:cs typeface="Times New Roman" pitchFamily="18" charset="0"/>
            </a:endParaRPr>
          </a:p>
          <a:p>
            <a:pPr marL="0" indent="180975" algn="just" eaLnBrk="1" hangingPunct="1">
              <a:lnSpc>
                <a:spcPct val="80000"/>
              </a:lnSpc>
              <a:buFont typeface="Arial" charset="0"/>
              <a:buNone/>
            </a:pPr>
            <a:r>
              <a:rPr lang="ru-RU" sz="1300" smtClean="0">
                <a:cs typeface="Times New Roman" pitchFamily="18" charset="0"/>
              </a:rPr>
              <a:t>- отказ либо неисполнение законных требований потребителя, установленных законодательством о защите прав потребителей, в частности установленных Законом «О защите прав потребителей», Правилами оказания соответствующих услуг (нарушение статей 18, 28, 29 Закона РФ «О защите прав потребителей», пункта 9 постановления Правительства РФ от 15 августа 1997 г. № 1025 «Об утверждении Правил бытового обслуживания населения в Российской Федерации»)</a:t>
            </a:r>
          </a:p>
          <a:p>
            <a:pPr marL="0" indent="180975" algn="just" eaLnBrk="1" hangingPunct="1">
              <a:lnSpc>
                <a:spcPct val="80000"/>
              </a:lnSpc>
              <a:buFont typeface="Arial" charset="0"/>
              <a:buNone/>
            </a:pPr>
            <a:r>
              <a:rPr lang="ru-RU" sz="1300" smtClean="0">
                <a:cs typeface="Times New Roman" pitchFamily="18" charset="0"/>
              </a:rPr>
              <a:t>- непредоставление потребителю возможности ознакомления с договором (отсутствие образцов договоров), в частности договор бытового подряда (нарушение пункта 3 постановления Правительства РФ от 15 августа 1997 г. № 1025 «Об утверждении Правил бытового обслуживания населения в Российской Федерации»);</a:t>
            </a:r>
          </a:p>
          <a:p>
            <a:pPr marL="0" indent="180975" algn="just" eaLnBrk="1" hangingPunct="1">
              <a:lnSpc>
                <a:spcPct val="80000"/>
              </a:lnSpc>
              <a:buFont typeface="Arial" charset="0"/>
              <a:buNone/>
            </a:pPr>
            <a:r>
              <a:rPr lang="ru-RU" sz="1300" smtClean="0">
                <a:cs typeface="Times New Roman" pitchFamily="18" charset="0"/>
              </a:rPr>
              <a:t>- незаключение с потребителем договора бытового подряда (неоформление письменного договора с потребителем) (нарушение пункта 4 постановления Правительства РФ от 15 августа 1997 г. № 1025 «Об утверждении Правил бытового обслуживания населения в Российской Федерации»);</a:t>
            </a:r>
          </a:p>
          <a:p>
            <a:pPr marL="0" indent="180975" algn="just" eaLnBrk="1" hangingPunct="1">
              <a:lnSpc>
                <a:spcPct val="80000"/>
              </a:lnSpc>
              <a:buFont typeface="Arial" charset="0"/>
              <a:buNone/>
            </a:pPr>
            <a:r>
              <a:rPr lang="ru-RU" sz="1300" smtClean="0">
                <a:cs typeface="Times New Roman" pitchFamily="18" charset="0"/>
              </a:rPr>
              <a:t>- отсутствие в договоре обязательных в соответствии с действующим законодательством о защите прав потребителей условий (нарушение пункта 4 постановления Правительства РФ от 15 августа 1997 г. № 1025 «Об утверждении Правил бытового обслуживания населения в Российской Федерации»);</a:t>
            </a:r>
          </a:p>
          <a:p>
            <a:pPr marL="0" indent="180975" algn="just" eaLnBrk="1" hangingPunct="1">
              <a:lnSpc>
                <a:spcPct val="80000"/>
              </a:lnSpc>
              <a:buFont typeface="Arial" charset="0"/>
              <a:buNone/>
            </a:pPr>
            <a:r>
              <a:rPr lang="ru-RU" sz="1300" smtClean="0">
                <a:cs typeface="Times New Roman" pitchFamily="18" charset="0"/>
              </a:rPr>
              <a:t>- недоведение до потребителя полной и достоверной информации о продавце, изготовителе, исполнителе (нарушение: статьи 9 Закона РФ «О защите прав потребителей», пункта 2 постановления Правительства РФ от 15 августа 1997 г. № 1025 «Об утверждении Правил бытового обслуживания населения в Российской Федерации»);</a:t>
            </a:r>
          </a:p>
          <a:p>
            <a:pPr marL="0" indent="180975" algn="just" eaLnBrk="1" hangingPunct="1">
              <a:lnSpc>
                <a:spcPct val="80000"/>
              </a:lnSpc>
              <a:buFont typeface="Arial" charset="0"/>
              <a:buNone/>
            </a:pPr>
            <a:r>
              <a:rPr lang="ru-RU" sz="1300" smtClean="0">
                <a:cs typeface="Times New Roman" pitchFamily="18" charset="0"/>
              </a:rPr>
              <a:t>- недоведение до потребителя полной и достоверной информации о товаре, работе, услуге (нарушение: статьи 10 Закон РФ «О защите прав потребителей», пункта 3 постановления Правительства РФ от 15 августа 1997 г. № 1025 «Об утверждении Правил бытового обслуживания населения в Российской Федерации»)</a:t>
            </a:r>
          </a:p>
          <a:p>
            <a:pPr marL="0" indent="180975" algn="just" eaLnBrk="1" hangingPunct="1">
              <a:lnSpc>
                <a:spcPct val="80000"/>
              </a:lnSpc>
              <a:buFont typeface="Arial" charset="0"/>
              <a:buNone/>
            </a:pPr>
            <a:r>
              <a:rPr lang="ru-RU" sz="1300" smtClean="0">
                <a:cs typeface="Times New Roman" pitchFamily="18" charset="0"/>
              </a:rPr>
              <a:t>- включение в договор различных условий, ущемляющих права потребителя (нарушение статьи 16 Закона РФ «О защите прав потребителей»).</a:t>
            </a:r>
          </a:p>
          <a:p>
            <a:pPr marL="0" indent="180975" eaLnBrk="1" hangingPunct="1">
              <a:lnSpc>
                <a:spcPct val="80000"/>
              </a:lnSpc>
            </a:pPr>
            <a:endParaRPr lang="ru-RU" sz="130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4578" name="Объект 2"/>
          <p:cNvSpPr>
            <a:spLocks noGrp="1"/>
          </p:cNvSpPr>
          <p:nvPr>
            <p:ph idx="1"/>
          </p:nvPr>
        </p:nvSpPr>
        <p:spPr>
          <a:xfrm>
            <a:off x="107950" y="115888"/>
            <a:ext cx="8928100" cy="6408737"/>
          </a:xfrm>
        </p:spPr>
        <p:txBody>
          <a:bodyPr/>
          <a:lstStyle/>
          <a:p>
            <a:pPr marL="0" indent="342900" algn="just" eaLnBrk="1" hangingPunct="1">
              <a:buFont typeface="Arial" charset="0"/>
              <a:buNone/>
            </a:pPr>
            <a:r>
              <a:rPr lang="ru-RU" sz="1300" smtClean="0">
                <a:latin typeface="Arial" charset="0"/>
                <a:cs typeface="Times New Roman" pitchFamily="18" charset="0"/>
              </a:rPr>
              <a:t>В</a:t>
            </a:r>
            <a:r>
              <a:rPr lang="ru-RU" sz="1300" smtClean="0">
                <a:cs typeface="Times New Roman" pitchFamily="18" charset="0"/>
              </a:rPr>
              <a:t> Консультационный центр для потребителей ФБУЗ «Центр гигиены и эпидемиологии в Рязанской области»   поступ</a:t>
            </a:r>
            <a:r>
              <a:rPr lang="ru-RU" sz="1300" smtClean="0">
                <a:latin typeface="Arial" charset="0"/>
                <a:cs typeface="Times New Roman" pitchFamily="18" charset="0"/>
              </a:rPr>
              <a:t>а</a:t>
            </a:r>
            <a:r>
              <a:rPr lang="ru-RU" sz="1300" smtClean="0">
                <a:cs typeface="Times New Roman" pitchFamily="18" charset="0"/>
              </a:rPr>
              <a:t>л</a:t>
            </a:r>
            <a:r>
              <a:rPr lang="ru-RU" sz="1300" smtClean="0">
                <a:latin typeface="Arial" charset="0"/>
                <a:cs typeface="Times New Roman" pitchFamily="18" charset="0"/>
              </a:rPr>
              <a:t>и</a:t>
            </a:r>
            <a:r>
              <a:rPr lang="ru-RU" sz="1300" smtClean="0">
                <a:cs typeface="Times New Roman" pitchFamily="18" charset="0"/>
              </a:rPr>
              <a:t> обращени</a:t>
            </a:r>
            <a:r>
              <a:rPr lang="ru-RU" sz="1300" smtClean="0">
                <a:latin typeface="Arial" charset="0"/>
                <a:cs typeface="Times New Roman" pitchFamily="18" charset="0"/>
              </a:rPr>
              <a:t>я</a:t>
            </a:r>
            <a:r>
              <a:rPr lang="ru-RU" sz="1300" smtClean="0">
                <a:cs typeface="Times New Roman" pitchFamily="18" charset="0"/>
              </a:rPr>
              <a:t> граждан с жалобами на продавцов, осуществляющих разносную торговлю, различными бытовыми приборами, которые рекламируются как зарегистрированные медицинские приборы, и иными изделиями медицинского назначения, имеющими якобы  уникальные по своей необычайной эффективности лечебные свойства.</a:t>
            </a:r>
          </a:p>
          <a:p>
            <a:pPr marL="0" indent="342900" algn="just" eaLnBrk="1" hangingPunct="1">
              <a:buFont typeface="Arial" charset="0"/>
              <a:buNone/>
            </a:pPr>
            <a:r>
              <a:rPr lang="ru-RU" sz="1300" smtClean="0">
                <a:cs typeface="Times New Roman" pitchFamily="18" charset="0"/>
              </a:rPr>
              <a:t>В основном от подобных действий страдают пенсионеры, потому как они  наиболее доверчивы и наивны. Действуют продавцы по отработанной  схеме: обычно предварительно расклеивают  объявления о проведении собрания  на тему смены  полиса ОМС, льгот для участников Великой Отечественной войны, инвалидов. Представляться такие дельцы могут по-разному: работниками   пенсионного фонда, соцзащиты, специалистами центра здоровья и др.. В ходе собрания они легко устанавливают контакт с «жертвами»: поднимают  вопросы плохого обслуживания в медицинских учреждениях, ненадлежащего оказания услуг ЖКХ, сетуют на то, что «старики нынче никому не нужны», выражают возмущение обилием  поддельных лекарств. Все слова и действия распространителей направлены на то, чтобы войти к вам в доверие, «стать своим». Лекторы, как правило, обаятельны и общительны, владеют вниманием  аудитории, медицинской терминологией. Представляемые ими аппараты и приборы все как один являются «уникальными разработками  ученых, избавляющими  практически  от всех болезней». Обычно слушателям говорится, что в обычных аптеках и магазинах медтехники нельзя приобрести сей чудодейственный прибор, что это «секретные разработки». Как вариант разъясняется, что данный прибор стоит порядка 20 - 40 тысяч рублей, но только сейчас, в это время и в этом месте этот «уникальный» товар продается по льготной цене в связи с действием  социальной программы – всего по 6 - 10 тысяч рублей. В финале лекции всем желающим предлагается приобрести «чудо-прибор»   по «специальной цене». </a:t>
            </a:r>
          </a:p>
          <a:p>
            <a:pPr marL="0" indent="342900" algn="just" eaLnBrk="1" hangingPunct="1">
              <a:buFont typeface="Arial" charset="0"/>
              <a:buNone/>
            </a:pPr>
            <a:r>
              <a:rPr lang="ru-RU" sz="1300" smtClean="0">
                <a:cs typeface="Times New Roman" pitchFamily="18" charset="0"/>
              </a:rPr>
              <a:t>Зачастую люди покупают «чудо-приборы»,  сами не понимая почему.  Увы, чудес не бывает:     «волшебные» аппараты не излечивают от всех недугов, а в ряде случае наносят вред здоровью.  Поняв, что они стали жертвами мошеннических схем,  люди ищут правду, пытаясь вернуть уплаченные деньги.  Однако сделать это практически невозможно, поскольку при продаже такого рада товаров распространители дают подписать доверчивым гражданам  документы, в соответствии с которыми покупатель ознакомлен со всеми противопоказаниями, до него доведена полная и достоверная информация о товаре, а также с тем, что данная категория товаров надлежащего качества не подлежит возврату и обмену. И это действительно так, поскольку товары для профилактики и лечения  заболеваний в домашних условиях (предметы санитарии и гигиены,  из металла, резины, текстиля и других материалов, инструменты, приборы и аппаратура медицинские, средства гигиены полости рта, линзы очковые, предметы по уходу за детьми, лекарственные препараты) входят в Перечень непродовольственных товаров надлежащего качества, не подлежащих возврату или обмену на аналогичный товар других размера, формы, габарита, фасона, расцветки или комплектации, утвержденный постановлением Правительства  РФ от 19 января 1998 года № 55.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5602" name="Объект 2"/>
          <p:cNvSpPr>
            <a:spLocks noGrp="1"/>
          </p:cNvSpPr>
          <p:nvPr>
            <p:ph idx="1"/>
          </p:nvPr>
        </p:nvSpPr>
        <p:spPr>
          <a:xfrm>
            <a:off x="107950" y="188913"/>
            <a:ext cx="8856663" cy="6480175"/>
          </a:xfrm>
        </p:spPr>
        <p:txBody>
          <a:bodyPr/>
          <a:lstStyle/>
          <a:p>
            <a:pPr marL="0" indent="342900" algn="just" eaLnBrk="1" hangingPunct="1">
              <a:lnSpc>
                <a:spcPct val="90000"/>
              </a:lnSpc>
              <a:buFont typeface="Arial" charset="0"/>
              <a:buNone/>
            </a:pPr>
            <a:r>
              <a:rPr lang="ru-RU" sz="1400" smtClean="0">
                <a:cs typeface="Times New Roman" pitchFamily="18" charset="0"/>
              </a:rPr>
              <a:t>Убедившись, что «чудо-прибор» не помогает в лечении заболевания, доверчивые граждане пытаются вернуть уплаченные деньги, но продавцы их пытаются уверить, что «чтобы подействовало»  дополнительно надо приобрести   какие-либо таблетки или   приборы. Некоторые продавцы запугивают людей тем, что если они этого не сделают, у них якобы ухудшится здоровье.  В итоге кошелек   доверчивого человека становится еще тоньше, а здоровья еще меньше.</a:t>
            </a:r>
          </a:p>
          <a:p>
            <a:pPr marL="0" indent="342900" algn="just" eaLnBrk="1" hangingPunct="1">
              <a:lnSpc>
                <a:spcPct val="90000"/>
              </a:lnSpc>
              <a:buFont typeface="Arial" charset="0"/>
              <a:buNone/>
            </a:pPr>
            <a:r>
              <a:rPr lang="ru-RU" sz="1400" smtClean="0">
                <a:cs typeface="Times New Roman" pitchFamily="18" charset="0"/>
              </a:rPr>
              <a:t>В консультационный центр для потребителей поступило</a:t>
            </a:r>
            <a:r>
              <a:rPr lang="ru-RU" sz="1400" smtClean="0">
                <a:latin typeface="Arial" charset="0"/>
                <a:cs typeface="Times New Roman" pitchFamily="18" charset="0"/>
              </a:rPr>
              <a:t> </a:t>
            </a:r>
            <a:r>
              <a:rPr lang="ru-RU" sz="1400" smtClean="0">
                <a:cs typeface="Times New Roman" pitchFamily="18" charset="0"/>
              </a:rPr>
              <a:t>достаточно много обращений от граждан пожилого возраста с жалобами на продавцов разносной торговли. Потребители жалуются на то, что продавцы навязывают товары (например энергосберегающие лампы) под предлогом обязанности их приобретения гражданами в связи со вступления какого-либо закона в действия, например со ссылкой на закон об энергосбережении. Однако указанный закон не возлагает на граждан обязанности по приобретению определенных товаров, в т.ч. энергосберегающих лампочек. Также жалобы граждан связаны и с большой стоимостью проданного товара. Следует, заметить, что цены продаваемых продавцами товаров действительно зачастую выше чем аналогичные товары, например, в магазине.</a:t>
            </a:r>
          </a:p>
          <a:p>
            <a:pPr marL="0" indent="342900" algn="just" eaLnBrk="1" hangingPunct="1">
              <a:lnSpc>
                <a:spcPct val="90000"/>
              </a:lnSpc>
              <a:buFont typeface="Arial" charset="0"/>
              <a:buNone/>
            </a:pPr>
            <a:r>
              <a:rPr lang="ru-RU" sz="1400" smtClean="0">
                <a:cs typeface="Times New Roman" pitchFamily="18" charset="0"/>
              </a:rPr>
              <a:t>2014 год стал богат на нарушения на фоне продажи фильтров для воды. Продавцы разностной торговли различными хитростями, в т.ч. обманом продавали фильтры для воды за цену по большому счету не соизмеримую с реальной ценой на подобный товар.</a:t>
            </a:r>
          </a:p>
          <a:p>
            <a:pPr marL="0" indent="342900" algn="just" eaLnBrk="1" hangingPunct="1">
              <a:lnSpc>
                <a:spcPct val="90000"/>
              </a:lnSpc>
              <a:buFont typeface="Arial" charset="0"/>
              <a:buNone/>
            </a:pPr>
            <a:r>
              <a:rPr lang="ru-RU" sz="1400" smtClean="0">
                <a:cs typeface="Times New Roman" pitchFamily="18" charset="0"/>
              </a:rPr>
              <a:t>По первой категории в 2014 году имели место быть следующие нарушения со стороны финансовых организаций:</a:t>
            </a:r>
          </a:p>
          <a:p>
            <a:pPr marL="0" indent="342900" algn="just" eaLnBrk="1" hangingPunct="1">
              <a:lnSpc>
                <a:spcPct val="90000"/>
              </a:lnSpc>
            </a:pPr>
            <a:r>
              <a:rPr lang="ru-RU" sz="1400" smtClean="0">
                <a:cs typeface="Times New Roman" pitchFamily="18" charset="0"/>
              </a:rPr>
              <a:t>- непредставление полной и достоверной информации об оказываемых финансовых услугах, в т.ч. непредставление информации о задолженности по кредиту;</a:t>
            </a:r>
          </a:p>
          <a:p>
            <a:pPr marL="0" indent="342900" algn="just" eaLnBrk="1" hangingPunct="1">
              <a:lnSpc>
                <a:spcPct val="90000"/>
              </a:lnSpc>
            </a:pPr>
            <a:r>
              <a:rPr lang="ru-RU" sz="1400" smtClean="0">
                <a:cs typeface="Times New Roman" pitchFamily="18" charset="0"/>
              </a:rPr>
              <a:t>- предоставление недостоверной информации о переплатах по кредитному договору, в т.ч. обсчет потребителей.</a:t>
            </a:r>
          </a:p>
          <a:p>
            <a:pPr marL="0" indent="342900" algn="just" eaLnBrk="1" hangingPunct="1">
              <a:lnSpc>
                <a:spcPct val="90000"/>
              </a:lnSpc>
              <a:buFont typeface="Arial" charset="0"/>
              <a:buNone/>
            </a:pPr>
            <a:r>
              <a:rPr lang="ru-RU" sz="1400" smtClean="0">
                <a:cs typeface="Times New Roman" pitchFamily="18" charset="0"/>
              </a:rPr>
              <a:t>По второй категории нарушений в 2014 году наблюдались следующие нарушения:</a:t>
            </a:r>
          </a:p>
          <a:p>
            <a:pPr marL="0" indent="342900" algn="just" eaLnBrk="1" hangingPunct="1">
              <a:lnSpc>
                <a:spcPct val="90000"/>
              </a:lnSpc>
            </a:pPr>
            <a:r>
              <a:rPr lang="ru-RU" sz="1400" smtClean="0">
                <a:cs typeface="Times New Roman" pitchFamily="18" charset="0"/>
              </a:rPr>
              <a:t>- навязывание договора добровольного страхования при получении кредита;</a:t>
            </a:r>
          </a:p>
          <a:p>
            <a:pPr marL="0" indent="342900" algn="just" eaLnBrk="1" hangingPunct="1">
              <a:lnSpc>
                <a:spcPct val="90000"/>
              </a:lnSpc>
            </a:pPr>
            <a:r>
              <a:rPr lang="ru-RU" sz="1400" smtClean="0">
                <a:cs typeface="Times New Roman" pitchFamily="18" charset="0"/>
              </a:rPr>
              <a:t>- навязывание кредитных карт;</a:t>
            </a:r>
          </a:p>
          <a:p>
            <a:pPr marL="0" indent="342900" algn="just" eaLnBrk="1" hangingPunct="1">
              <a:lnSpc>
                <a:spcPct val="90000"/>
              </a:lnSpc>
            </a:pPr>
            <a:r>
              <a:rPr lang="ru-RU" sz="1400" smtClean="0">
                <a:cs typeface="Times New Roman" pitchFamily="18" charset="0"/>
              </a:rPr>
              <a:t>- и другие.</a:t>
            </a:r>
          </a:p>
          <a:p>
            <a:pPr marL="0" indent="342900" algn="just" eaLnBrk="1" hangingPunct="1">
              <a:lnSpc>
                <a:spcPct val="90000"/>
              </a:lnSpc>
              <a:buFont typeface="Arial" charset="0"/>
              <a:buNone/>
            </a:pPr>
            <a:r>
              <a:rPr lang="ru-RU" sz="1400" smtClean="0">
                <a:cs typeface="Times New Roman" pitchFamily="18" charset="0"/>
              </a:rPr>
              <a:t>Зачастую навязывание услуг происходило со стороны кредитных экспертов (консультантов) под предлогом обязанности потребителя в их принятия, т.е. в заключении договора на оказание различных услуг. Следует заметить, что при внимательном изучении банковских продуктов клиент вполне в состоянии понять, что заключение каких-либо договоров не основано ни на условиях банка ни на законе. Исходя из этого следует вывод, что  кредитные эксперты (консультанты) пользуются невнимательностью и незнанием действующего законодательство потребителями.</a:t>
            </a:r>
          </a:p>
          <a:p>
            <a:pPr marL="0" indent="342900" algn="just" eaLnBrk="1" hangingPunct="1">
              <a:lnSpc>
                <a:spcPct val="90000"/>
              </a:lnSpc>
              <a:buFont typeface="Arial" charset="0"/>
              <a:buNone/>
            </a:pPr>
            <a:endParaRPr lang="ru-RU" sz="1300" smtClean="0">
              <a:cs typeface="Times New Roman" pitchFamily="18" charset="0"/>
            </a:endParaRPr>
          </a:p>
          <a:p>
            <a:pPr marL="0" indent="342900" algn="just" eaLnBrk="1" hangingPunct="1">
              <a:lnSpc>
                <a:spcPct val="90000"/>
              </a:lnSpc>
              <a:buFont typeface="Arial" charset="0"/>
              <a:buNone/>
            </a:pPr>
            <a:endParaRPr lang="ru-RU" sz="1300" smtClean="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graphicFrame>
        <p:nvGraphicFramePr>
          <p:cNvPr id="5" name="Схема 4"/>
          <p:cNvGraphicFramePr/>
          <p:nvPr/>
        </p:nvGraphicFramePr>
        <p:xfrm>
          <a:off x="107504" y="116632"/>
          <a:ext cx="8820472" cy="65527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7650" name="Объект 2"/>
          <p:cNvSpPr>
            <a:spLocks noGrp="1"/>
          </p:cNvSpPr>
          <p:nvPr>
            <p:ph idx="1"/>
          </p:nvPr>
        </p:nvSpPr>
        <p:spPr>
          <a:xfrm>
            <a:off x="107950" y="115888"/>
            <a:ext cx="8928100" cy="6553200"/>
          </a:xfrm>
        </p:spPr>
        <p:txBody>
          <a:bodyPr/>
          <a:lstStyle/>
          <a:p>
            <a:pPr indent="0" algn="ctr" eaLnBrk="1" hangingPunct="1">
              <a:lnSpc>
                <a:spcPct val="80000"/>
              </a:lnSpc>
              <a:buFont typeface="Arial" charset="0"/>
              <a:buNone/>
            </a:pPr>
            <a:r>
              <a:rPr lang="ru-RU" sz="1300" b="1" u="sng" smtClean="0">
                <a:latin typeface="Times New Roman" pitchFamily="18" charset="0"/>
                <a:cs typeface="Times New Roman" pitchFamily="18" charset="0"/>
              </a:rPr>
              <a:t>О потребительской и правовой грамотности</a:t>
            </a:r>
            <a:endParaRPr lang="ru-RU" sz="1000" smtClean="0">
              <a:latin typeface="Times New Roman" pitchFamily="18" charset="0"/>
              <a:cs typeface="Times New Roman" pitchFamily="18" charset="0"/>
            </a:endParaRPr>
          </a:p>
          <a:p>
            <a:pPr indent="0" algn="just" eaLnBrk="1" hangingPunct="1">
              <a:lnSpc>
                <a:spcPct val="80000"/>
              </a:lnSpc>
              <a:buFont typeface="Arial" charset="0"/>
              <a:buNone/>
            </a:pPr>
            <a:r>
              <a:rPr lang="ru-RU" sz="1000" smtClean="0">
                <a:latin typeface="Times New Roman" pitchFamily="18" charset="0"/>
                <a:cs typeface="Times New Roman" pitchFamily="18" charset="0"/>
              </a:rPr>
              <a:t> </a:t>
            </a:r>
          </a:p>
          <a:p>
            <a:pPr indent="0" algn="just" eaLnBrk="1" hangingPunct="1">
              <a:lnSpc>
                <a:spcPct val="80000"/>
              </a:lnSpc>
              <a:buFont typeface="Arial" charset="0"/>
              <a:buNone/>
            </a:pPr>
            <a:r>
              <a:rPr lang="ru-RU" sz="1300" i="1" smtClean="0">
                <a:latin typeface="Times New Roman" pitchFamily="18" charset="0"/>
                <a:cs typeface="Times New Roman" pitchFamily="18" charset="0"/>
              </a:rPr>
              <a:t>По наблюдениям Консультационного центра для потребителей ФБУЗ «Центр гигиены и эпидемиологии в Рязанской области» потребители обращаются за консультацией, как правило, уже после того, как права потребителя нарушены,  и требуется их восстановление с использованием тех или иных способов и средств защиты, предусмотренных законодательством, о которых потребителю неизвестно. Опыт работы Консультационного центра для потребителей ФБУЗ «Центр гигиены и эпидемиологии в Рязанской области» показывает, что часто нарушение прав потребителей происходит де-факто, но де-юре права не нарушены, и, как следствие, возникает затруднение с защитой прав потребителя. Все указанное связанно с тем, что уже на этапе заказа (покупки, приобретения) товаров, работ, услуг, потребители обладают слабой потребительской и правовой грамотностью, в связи с чем они не в состоянии сделать правильный выбор при приобретении товаров, заказе работ или услуг и, как следствие, в дальнейшем не могут отстоять свои права, в т.ч. самостоятельно либо отстаивание прав потребителей весьма затрудняется.</a:t>
            </a:r>
            <a:endParaRPr lang="ru-RU" sz="1300" smtClean="0">
              <a:latin typeface="Times New Roman" pitchFamily="18" charset="0"/>
              <a:cs typeface="Times New Roman" pitchFamily="18" charset="0"/>
            </a:endParaRPr>
          </a:p>
          <a:p>
            <a:pPr indent="0" algn="just" eaLnBrk="1" hangingPunct="1">
              <a:lnSpc>
                <a:spcPct val="80000"/>
              </a:lnSpc>
              <a:buFont typeface="Arial" charset="0"/>
              <a:buNone/>
            </a:pPr>
            <a:r>
              <a:rPr lang="ru-RU" sz="1300" i="1" u="sng" smtClean="0">
                <a:latin typeface="Times New Roman" pitchFamily="18" charset="0"/>
                <a:cs typeface="Times New Roman" pitchFamily="18" charset="0"/>
              </a:rPr>
              <a:t>Слабая потребительская грамотность граждан при приобретении товаров, заказе работ или услуг, может выражаться в различных формах, в частности:</a:t>
            </a:r>
            <a:endParaRPr lang="ru-RU" sz="1300" smtClean="0">
              <a:latin typeface="Times New Roman" pitchFamily="18" charset="0"/>
              <a:cs typeface="Times New Roman" pitchFamily="18" charset="0"/>
            </a:endParaRPr>
          </a:p>
          <a:p>
            <a:pPr indent="0" algn="just" eaLnBrk="1" hangingPunct="1">
              <a:lnSpc>
                <a:spcPct val="80000"/>
              </a:lnSpc>
            </a:pPr>
            <a:r>
              <a:rPr lang="ru-RU" sz="1300" i="1" smtClean="0">
                <a:latin typeface="Times New Roman" pitchFamily="18" charset="0"/>
                <a:cs typeface="Times New Roman" pitchFamily="18" charset="0"/>
              </a:rPr>
              <a:t> в самонадеянности или небрежности потребителя при приобретении товара, работы, услуги, а именно в нежелании потребителя оценить необходимость приобретения имеющегося товара либо в нежелании знакомится с предоставляемыми продавцом, изготовителем, исполнителем документами (например, договором);</a:t>
            </a:r>
            <a:endParaRPr lang="ru-RU" sz="1300" smtClean="0">
              <a:latin typeface="Times New Roman" pitchFamily="18" charset="0"/>
              <a:cs typeface="Times New Roman" pitchFamily="18" charset="0"/>
            </a:endParaRPr>
          </a:p>
          <a:p>
            <a:pPr indent="0" algn="just" eaLnBrk="1" hangingPunct="1">
              <a:lnSpc>
                <a:spcPct val="80000"/>
              </a:lnSpc>
            </a:pPr>
            <a:r>
              <a:rPr lang="ru-RU" sz="1300" i="1" smtClean="0">
                <a:latin typeface="Times New Roman" pitchFamily="18" charset="0"/>
                <a:cs typeface="Times New Roman" pitchFamily="18" charset="0"/>
              </a:rPr>
              <a:t> в невнимательности потребителя при приобретении товара, работы, услуги (например, невнимательное прочтение договоров или осмотре передаваемого товара);</a:t>
            </a:r>
            <a:endParaRPr lang="ru-RU" sz="1300" smtClean="0">
              <a:latin typeface="Times New Roman" pitchFamily="18" charset="0"/>
              <a:cs typeface="Times New Roman" pitchFamily="18" charset="0"/>
            </a:endParaRPr>
          </a:p>
          <a:p>
            <a:pPr indent="0" algn="just" eaLnBrk="1" hangingPunct="1">
              <a:lnSpc>
                <a:spcPct val="80000"/>
              </a:lnSpc>
            </a:pPr>
            <a:r>
              <a:rPr lang="ru-RU" sz="1300" i="1" smtClean="0">
                <a:latin typeface="Times New Roman" pitchFamily="18" charset="0"/>
                <a:cs typeface="Times New Roman" pitchFamily="18" charset="0"/>
              </a:rPr>
              <a:t> в поспешности приобретения товара, заказе работ или услуг, производимой либо в силу названных обстоятельств, либо в силу уговоров, убеждений, обмана продавцом потребителя (например, убеждений продавца в эксклюзивности, исключительности, дефиците реализуемого продавцом товара, работы, услуги; обмане продавца, выраженном в незаконном вменении потребителю обязанности заключить тот или иной договор (заказать работу или услугу));</a:t>
            </a:r>
            <a:endParaRPr lang="ru-RU" sz="1300" smtClean="0">
              <a:latin typeface="Times New Roman" pitchFamily="18" charset="0"/>
              <a:cs typeface="Times New Roman" pitchFamily="18" charset="0"/>
            </a:endParaRPr>
          </a:p>
          <a:p>
            <a:pPr indent="0" algn="just" eaLnBrk="1" hangingPunct="1">
              <a:lnSpc>
                <a:spcPct val="80000"/>
              </a:lnSpc>
            </a:pPr>
            <a:r>
              <a:rPr lang="ru-RU" sz="1300" i="1" smtClean="0">
                <a:latin typeface="Times New Roman" pitchFamily="18" charset="0"/>
                <a:cs typeface="Times New Roman" pitchFamily="18" charset="0"/>
              </a:rPr>
              <a:t> в чрезмерной доверчивости потребителя к продавцу, сопряженной с объективной или субъективной  неспособностью потребителя определить функциональные и иные показатели (характеристики) приобретаемого товара для целей установления необходимости его приобретения и его соответствия требованиям, которые предъявляет к товару потребитель (свойствами, которыми потребитель хочет, чтобы обладал предполагаемый к покупке товар с учетом потребностей потребителя). Например, достаточно часто возникают такие случае, когда потребитель не знает, какой из представленных товаров ему лучше приобрести и он спрашивает совета у продавца. Однако, впоследствии оказывается, что продавец посоветовал ему не подходящий для потребителя товар (например, в действительности товар не обладает какими-либо свойствами, о которых говорил продавец или же товар не обладает теми свойствами, о желании наличия которых потребитель устно сообщил продавцу), или товар, который по сравнению с другими товарами хотя и отвечает требованиям потребителя относительно функционального назначения, свойств, технических характеристик и иных качественных показателей товара, но по сравнению с другими товарами (аналогичными по качеству) имеет цену выше, чем указанные аналогичные товары, которые тоже могли подойти потребителю;</a:t>
            </a:r>
            <a:endParaRPr lang="ru-RU" sz="1300" smtClean="0">
              <a:latin typeface="Times New Roman" pitchFamily="18" charset="0"/>
              <a:cs typeface="Times New Roman" pitchFamily="18" charset="0"/>
            </a:endParaRPr>
          </a:p>
          <a:p>
            <a:pPr indent="0" algn="just" eaLnBrk="1" hangingPunct="1">
              <a:lnSpc>
                <a:spcPct val="80000"/>
              </a:lnSpc>
            </a:pPr>
            <a:r>
              <a:rPr lang="ru-RU" sz="1300" i="1" smtClean="0">
                <a:latin typeface="Times New Roman" pitchFamily="18" charset="0"/>
                <a:cs typeface="Times New Roman" pitchFamily="18" charset="0"/>
              </a:rPr>
              <a:t>и др.</a:t>
            </a:r>
            <a:endParaRPr lang="ru-RU" sz="13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8674" name="Объект 2"/>
          <p:cNvSpPr>
            <a:spLocks noGrp="1"/>
          </p:cNvSpPr>
          <p:nvPr>
            <p:ph idx="1"/>
          </p:nvPr>
        </p:nvSpPr>
        <p:spPr>
          <a:xfrm>
            <a:off x="179388" y="404813"/>
            <a:ext cx="8713787" cy="6048375"/>
          </a:xfrm>
        </p:spPr>
        <p:txBody>
          <a:bodyPr/>
          <a:lstStyle/>
          <a:p>
            <a:pPr marL="0" indent="265113" eaLnBrk="1" hangingPunct="1">
              <a:buFont typeface="Arial" charset="0"/>
              <a:buNone/>
            </a:pPr>
            <a:r>
              <a:rPr lang="ru-RU" sz="1300" i="1" smtClean="0">
                <a:solidFill>
                  <a:srgbClr val="000000"/>
                </a:solidFill>
                <a:latin typeface="Times New Roman" pitchFamily="18" charset="0"/>
                <a:cs typeface="Times New Roman" pitchFamily="18" charset="0"/>
              </a:rPr>
              <a:t>При индивидуальном консультировании и по средством использования сети Интернет Консультационным центром для потребителей ФБУЗ «Центр гигиены и эпидемиологии в Рязанской области» для целей обеспечения правильного и осознанного выбора товаров, работ, услуг потребителям разъясняется необходимость и важность получения от продавцов, исполнителей, изготовителей и др. всей необходимой и достаточной информации о товаре, работе, услуге до заключения соответствующего договора.</a:t>
            </a:r>
            <a:endParaRPr lang="ru-RU" sz="1300" smtClean="0">
              <a:solidFill>
                <a:srgbClr val="000000"/>
              </a:solidFill>
              <a:latin typeface="Times New Roman" pitchFamily="18" charset="0"/>
              <a:cs typeface="Times New Roman" pitchFamily="18" charset="0"/>
            </a:endParaRPr>
          </a:p>
          <a:p>
            <a:pPr marL="0" indent="265113" algn="just" eaLnBrk="1" hangingPunct="1">
              <a:buFont typeface="Arial" charset="0"/>
              <a:buNone/>
            </a:pPr>
            <a:r>
              <a:rPr lang="ru-RU" sz="1300" i="1" u="sng" smtClean="0">
                <a:solidFill>
                  <a:srgbClr val="000000"/>
                </a:solidFill>
                <a:latin typeface="Times New Roman" pitchFamily="18" charset="0"/>
                <a:cs typeface="Times New Roman" pitchFamily="18" charset="0"/>
              </a:rPr>
              <a:t>Слабая правовая грамотность потребителей может выражаться в виде: </a:t>
            </a:r>
            <a:endParaRPr lang="ru-RU" sz="1300" smtClean="0">
              <a:solidFill>
                <a:srgbClr val="000000"/>
              </a:solidFill>
              <a:latin typeface="Times New Roman" pitchFamily="18" charset="0"/>
              <a:cs typeface="Times New Roman" pitchFamily="18" charset="0"/>
            </a:endParaRPr>
          </a:p>
          <a:p>
            <a:pPr marL="0" indent="265113" algn="just" eaLnBrk="1" hangingPunct="1"/>
            <a:r>
              <a:rPr lang="ru-RU" sz="1300" i="1" smtClean="0">
                <a:solidFill>
                  <a:srgbClr val="000000"/>
                </a:solidFill>
                <a:latin typeface="Times New Roman" pitchFamily="18" charset="0"/>
                <a:cs typeface="Times New Roman" pitchFamily="18" charset="0"/>
              </a:rPr>
              <a:t> заблуждения потребителя относительно правильности толкования норм права, в частности правовых норм, регулирующих сферу защиты прав потребителей; </a:t>
            </a:r>
            <a:endParaRPr lang="ru-RU" sz="1300" smtClean="0">
              <a:solidFill>
                <a:srgbClr val="000000"/>
              </a:solidFill>
              <a:latin typeface="Times New Roman" pitchFamily="18" charset="0"/>
              <a:cs typeface="Times New Roman" pitchFamily="18" charset="0"/>
            </a:endParaRPr>
          </a:p>
          <a:p>
            <a:pPr marL="0" indent="265113" algn="just" eaLnBrk="1" hangingPunct="1"/>
            <a:r>
              <a:rPr lang="ru-RU" sz="1300" i="1" smtClean="0">
                <a:solidFill>
                  <a:srgbClr val="000000"/>
                </a:solidFill>
                <a:latin typeface="Times New Roman" pitchFamily="18" charset="0"/>
                <a:cs typeface="Times New Roman" pitchFamily="18" charset="0"/>
              </a:rPr>
              <a:t> неспособности потребителя самостоятельно определить правовую природу заключаемых им договоров или подписываемых документов; </a:t>
            </a:r>
            <a:endParaRPr lang="ru-RU" sz="1300" smtClean="0">
              <a:solidFill>
                <a:srgbClr val="000000"/>
              </a:solidFill>
              <a:latin typeface="Times New Roman" pitchFamily="18" charset="0"/>
              <a:cs typeface="Times New Roman" pitchFamily="18" charset="0"/>
            </a:endParaRPr>
          </a:p>
          <a:p>
            <a:pPr marL="0" indent="265113" algn="just" eaLnBrk="1" hangingPunct="1"/>
            <a:r>
              <a:rPr lang="ru-RU" sz="1300" i="1" smtClean="0">
                <a:solidFill>
                  <a:srgbClr val="000000"/>
                </a:solidFill>
                <a:latin typeface="Times New Roman" pitchFamily="18" charset="0"/>
                <a:cs typeface="Times New Roman" pitchFamily="18" charset="0"/>
              </a:rPr>
              <a:t> неспособности потребителя дать правильную оценку совершаемых им или контрагентом (продавцом, исполнителем, изготовителем) действий (либо бездействия указанных лиц), относительно именно юридической значимости и важности указанных действий (бездействия).</a:t>
            </a:r>
            <a:endParaRPr lang="ru-RU" sz="1300" smtClean="0">
              <a:solidFill>
                <a:srgbClr val="000000"/>
              </a:solidFill>
              <a:latin typeface="Times New Roman" pitchFamily="18" charset="0"/>
              <a:cs typeface="Times New Roman" pitchFamily="18" charset="0"/>
            </a:endParaRPr>
          </a:p>
          <a:p>
            <a:pPr marL="0" indent="265113" algn="just" eaLnBrk="1" hangingPunct="1">
              <a:buFont typeface="Arial" charset="0"/>
              <a:buNone/>
            </a:pPr>
            <a:r>
              <a:rPr lang="ru-RU" sz="1300" i="1" smtClean="0">
                <a:solidFill>
                  <a:srgbClr val="000000"/>
                </a:solidFill>
                <a:latin typeface="Times New Roman" pitchFamily="18" charset="0"/>
                <a:cs typeface="Times New Roman" pitchFamily="18" charset="0"/>
              </a:rPr>
              <a:t>Причиной слабой правовой грамотности зачастую является банальное незнание потребителем действующего законодательства в сфере защиты прав потребителей либо поверхностное знание данного законодательства. Эти обстоятельства могут быть следствием либо простого незнания законодательства, либо обычного нежелания потребителя изучать законодательство в сфере защиты прав потребителей.</a:t>
            </a:r>
            <a:endParaRPr lang="ru-RU" sz="1300" smtClean="0">
              <a:solidFill>
                <a:srgbClr val="000000"/>
              </a:solidFill>
              <a:latin typeface="Times New Roman" pitchFamily="18" charset="0"/>
              <a:cs typeface="Times New Roman" pitchFamily="18" charset="0"/>
            </a:endParaRPr>
          </a:p>
          <a:p>
            <a:pPr marL="0" indent="265113" algn="just" eaLnBrk="1" hangingPunct="1">
              <a:buFont typeface="Arial" charset="0"/>
              <a:buNone/>
            </a:pPr>
            <a:r>
              <a:rPr lang="ru-RU" sz="1300" i="1" smtClean="0">
                <a:solidFill>
                  <a:srgbClr val="000000"/>
                </a:solidFill>
                <a:latin typeface="Times New Roman" pitchFamily="18" charset="0"/>
                <a:cs typeface="Times New Roman" pitchFamily="18" charset="0"/>
              </a:rPr>
              <a:t>При оказании Консультационным центром для потребителей ФБУЗ «Центр гигиены и эпидемиологии в Рязанской области» консультативной помощи потребителям им сообщается о необходимости изучения потребительского законодательства, в т.ч. Закона «О защите прав потребителей», во избежании возможности возникновения конфликтных ситуаций в дальнейшем с продавцами, изготовителями, исполнителями и д.р., в т.ч. для целей выработки знаний необходимых для самостоятельной защиты своих потребительских прав.</a:t>
            </a:r>
          </a:p>
          <a:p>
            <a:pPr marL="0" indent="265113" algn="just" eaLnBrk="1" hangingPunct="1">
              <a:buFont typeface="Arial" charset="0"/>
              <a:buNone/>
            </a:pPr>
            <a:endParaRPr lang="ru-RU" sz="1300" smtClean="0">
              <a:solidFill>
                <a:srgbClr val="000000"/>
              </a:solidFill>
              <a:latin typeface="Times New Roman" pitchFamily="18" charset="0"/>
              <a:cs typeface="Times New Roman" pitchFamily="18" charset="0"/>
            </a:endParaRPr>
          </a:p>
          <a:p>
            <a:pPr marL="0" indent="265113" eaLnBrk="1" hangingPunct="1"/>
            <a:endParaRPr lang="ru-RU"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graphicFrame>
        <p:nvGraphicFramePr>
          <p:cNvPr id="14338" name="Объект 3"/>
          <p:cNvGraphicFramePr>
            <a:graphicFrameLocks noGrp="1"/>
          </p:cNvGraphicFramePr>
          <p:nvPr>
            <p:ph idx="1"/>
          </p:nvPr>
        </p:nvGraphicFramePr>
        <p:xfrm>
          <a:off x="57150" y="65088"/>
          <a:ext cx="9029700" cy="3919537"/>
        </p:xfrm>
        <a:graphic>
          <a:graphicData uri="http://schemas.openxmlformats.org/presentationml/2006/ole">
            <p:oleObj spid="_x0000_s14338" r:id="rId3" imgW="9035055" imgH="3920068" progId="Excel.Chart.8">
              <p:embed/>
            </p:oleObj>
          </a:graphicData>
        </a:graphic>
      </p:graphicFrame>
      <p:sp>
        <p:nvSpPr>
          <p:cNvPr id="14340" name="Объект 2"/>
          <p:cNvSpPr txBox="1">
            <a:spLocks/>
          </p:cNvSpPr>
          <p:nvPr/>
        </p:nvSpPr>
        <p:spPr bwMode="auto">
          <a:xfrm>
            <a:off x="0" y="3500438"/>
            <a:ext cx="9036050" cy="3241675"/>
          </a:xfrm>
          <a:prstGeom prst="rect">
            <a:avLst/>
          </a:prstGeom>
          <a:noFill/>
          <a:ln w="9525">
            <a:noFill/>
            <a:miter lim="800000"/>
            <a:headEnd/>
            <a:tailEnd/>
          </a:ln>
        </p:spPr>
        <p:txBody>
          <a:bodyPr/>
          <a:lstStyle/>
          <a:p>
            <a:pPr algn="just">
              <a:spcBef>
                <a:spcPct val="20000"/>
              </a:spcBef>
              <a:buFont typeface="Arial" charset="0"/>
              <a:buNone/>
            </a:pPr>
            <a:r>
              <a:rPr lang="ru-RU" sz="1200">
                <a:latin typeface="Calibri" pitchFamily="34" charset="0"/>
              </a:rPr>
              <a:t>За 2014 год Консультационным центром и пунктами для потребителей на сайте было размещено 92 информационных и аналитических материалов для потребителей, 24 статьи было размещено в печатных изданиях. Всего количество публикаций составило </a:t>
            </a:r>
            <a:r>
              <a:rPr lang="ru-RU" sz="1200" u="sng">
                <a:latin typeface="Calibri" pitchFamily="34" charset="0"/>
              </a:rPr>
              <a:t>116</a:t>
            </a:r>
            <a:r>
              <a:rPr lang="ru-RU" sz="1200">
                <a:latin typeface="Calibri" pitchFamily="34" charset="0"/>
              </a:rPr>
              <a:t>.</a:t>
            </a:r>
          </a:p>
          <a:p>
            <a:pPr algn="just">
              <a:spcBef>
                <a:spcPct val="20000"/>
              </a:spcBef>
              <a:buFont typeface="Arial" charset="0"/>
              <a:buNone/>
            </a:pPr>
            <a:r>
              <a:rPr lang="ru-RU" sz="1200">
                <a:latin typeface="Calibri" pitchFamily="34" charset="0"/>
              </a:rPr>
              <a:t>В 2014 году было разработано 5 методических материала правового характера в сфере защиты прав потребителей подлежащих распространению среди населения. </a:t>
            </a:r>
            <a:endParaRPr lang="ru-RU" sz="1200"/>
          </a:p>
          <a:p>
            <a:pPr algn="just">
              <a:spcBef>
                <a:spcPct val="20000"/>
              </a:spcBef>
              <a:buFont typeface="Arial" charset="0"/>
              <a:buNone/>
            </a:pPr>
            <a:r>
              <a:rPr lang="ru-RU" sz="1200" u="sng">
                <a:latin typeface="Calibri" pitchFamily="34" charset="0"/>
              </a:rPr>
              <a:t>В 2013 году</a:t>
            </a:r>
            <a:r>
              <a:rPr lang="ru-RU" sz="1200">
                <a:latin typeface="Calibri" pitchFamily="34" charset="0"/>
              </a:rPr>
              <a:t> в Консультационный центр и пункты для потребителей ФБУЗ «Центр гигиены и эпидемиологии в Рязанской области» обратилось 3922 человека. </a:t>
            </a:r>
            <a:r>
              <a:rPr lang="ru-RU" sz="1200" b="1" u="sng">
                <a:latin typeface="Calibri" pitchFamily="34" charset="0"/>
              </a:rPr>
              <a:t>В 2014 году количество обращений составило 3363</a:t>
            </a:r>
            <a:r>
              <a:rPr lang="ru-RU" sz="1200">
                <a:latin typeface="Calibri" pitchFamily="34" charset="0"/>
              </a:rPr>
              <a:t>. Таким образом, количество обращений в 2014 году по сравнению с 2013 годом уменьшилось на 559. Общее количество исковых заявлений в суд, заявлений и жалоб в надзорные органы, а также претензий, подготовленных для потребителей Консультационным центром и пунктами для потребителей ФБУЗ «Центр гигиены и эпидемиологии в Рязанской области», в 2013 году составило 268  документа. В 2014 году данный показатель составил 207 документов.</a:t>
            </a:r>
          </a:p>
          <a:p>
            <a:pPr algn="just">
              <a:spcBef>
                <a:spcPct val="20000"/>
              </a:spcBef>
              <a:buFont typeface="Arial" charset="0"/>
              <a:buNone/>
            </a:pPr>
            <a:r>
              <a:rPr lang="ru-RU" sz="1200">
                <a:latin typeface="Calibri" pitchFamily="34" charset="0"/>
              </a:rPr>
              <a:t>Из 3363 обращений в Консультационный центр и пункты для потребителей ФБУЗ «Центр гигиены и эпидемиологии в Рязанской области» 1148  пришлось на личный прием, 2212 консультаций было оказано по телефону и горячим линиям Консультационного центра и пунктов для потребителей ФБУЗ «Центр гигиены и эпидемиологии в Рязанской области». 3 консультации было оказано с использованием электронных средств связи.</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graphicFrame>
        <p:nvGraphicFramePr>
          <p:cNvPr id="16386" name="Объект 3"/>
          <p:cNvGraphicFramePr>
            <a:graphicFrameLocks noGrp="1"/>
          </p:cNvGraphicFramePr>
          <p:nvPr>
            <p:ph idx="1"/>
          </p:nvPr>
        </p:nvGraphicFramePr>
        <p:xfrm>
          <a:off x="128588" y="138113"/>
          <a:ext cx="8958262" cy="6581775"/>
        </p:xfrm>
        <a:graphic>
          <a:graphicData uri="http://schemas.openxmlformats.org/presentationml/2006/ole">
            <p:oleObj spid="_x0000_s16386" r:id="rId3" imgW="8961897" imgH="6578154" progId="Excel.Chart.8">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7410" name="Заголовок 1"/>
          <p:cNvSpPr>
            <a:spLocks noGrp="1"/>
          </p:cNvSpPr>
          <p:nvPr>
            <p:ph type="title"/>
          </p:nvPr>
        </p:nvSpPr>
        <p:spPr>
          <a:xfrm>
            <a:off x="468313" y="115888"/>
            <a:ext cx="8229600" cy="203200"/>
          </a:xfrm>
        </p:spPr>
        <p:txBody>
          <a:bodyPr/>
          <a:lstStyle/>
          <a:p>
            <a:pPr eaLnBrk="1" hangingPunct="1"/>
            <a:r>
              <a:rPr lang="ru-RU" sz="2000" b="1" u="sng" smtClean="0"/>
              <a:t>Процентное соотношение обращений</a:t>
            </a:r>
            <a:endParaRPr lang="ru-RU" sz="2000" smtClean="0"/>
          </a:p>
        </p:txBody>
      </p:sp>
      <p:graphicFrame>
        <p:nvGraphicFramePr>
          <p:cNvPr id="4" name="Объект 3"/>
          <p:cNvGraphicFramePr>
            <a:graphicFrameLocks noGrp="1"/>
          </p:cNvGraphicFramePr>
          <p:nvPr>
            <p:ph idx="1"/>
          </p:nvPr>
        </p:nvGraphicFramePr>
        <p:xfrm>
          <a:off x="107950" y="404813"/>
          <a:ext cx="8929688" cy="6383337"/>
        </p:xfrm>
        <a:graphic>
          <a:graphicData uri="http://schemas.openxmlformats.org/drawingml/2006/table">
            <a:tbl>
              <a:tblPr firstRow="1" firstCol="1" bandRow="1">
                <a:tableStyleId>{69CF1AB2-1976-4502-BF36-3FF5EA218861}</a:tableStyleId>
              </a:tblPr>
              <a:tblGrid>
                <a:gridCol w="6745146"/>
                <a:gridCol w="1046803"/>
                <a:gridCol w="1137043"/>
              </a:tblGrid>
              <a:tr h="412084">
                <a:tc>
                  <a:txBody>
                    <a:bodyPr/>
                    <a:lstStyle/>
                    <a:p>
                      <a:pPr>
                        <a:spcAft>
                          <a:spcPts val="0"/>
                        </a:spcAft>
                      </a:pPr>
                      <a:r>
                        <a:rPr lang="ru-RU" sz="1400" dirty="0">
                          <a:effectLst/>
                        </a:rPr>
                        <a:t>Общие вопросы применения положений законодательства о защите прав потребителей</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b="0" dirty="0">
                          <a:effectLst/>
                        </a:rPr>
                        <a:t>176</a:t>
                      </a:r>
                      <a:endParaRPr lang="ru-RU" sz="1400" b="0" dirty="0">
                        <a:effectLst/>
                        <a:latin typeface="Times New Roman"/>
                        <a:ea typeface="Times New Roman"/>
                      </a:endParaRPr>
                    </a:p>
                  </a:txBody>
                  <a:tcPr marL="51061" marR="51061" marT="0" marB="0" anchor="ctr"/>
                </a:tc>
                <a:tc>
                  <a:txBody>
                    <a:bodyPr/>
                    <a:lstStyle/>
                    <a:p>
                      <a:pPr algn="ctr">
                        <a:spcAft>
                          <a:spcPts val="0"/>
                        </a:spcAft>
                      </a:pPr>
                      <a:r>
                        <a:rPr lang="ru-RU" sz="1400" b="0" dirty="0">
                          <a:effectLst/>
                        </a:rPr>
                        <a:t>5,2%</a:t>
                      </a:r>
                      <a:endParaRPr lang="ru-RU" sz="1400" b="0" dirty="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Услуги ЖКХ</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dirty="0">
                          <a:effectLst/>
                        </a:rPr>
                        <a:t>152</a:t>
                      </a:r>
                      <a:endParaRPr lang="ru-RU" sz="1400" dirty="0">
                        <a:effectLst/>
                        <a:latin typeface="Times New Roman"/>
                        <a:ea typeface="Times New Roman"/>
                      </a:endParaRPr>
                    </a:p>
                  </a:txBody>
                  <a:tcPr marL="51061" marR="51061" marT="0" marB="0" anchor="ctr"/>
                </a:tc>
                <a:tc>
                  <a:txBody>
                    <a:bodyPr/>
                    <a:lstStyle/>
                    <a:p>
                      <a:pPr algn="ctr">
                        <a:spcAft>
                          <a:spcPts val="0"/>
                        </a:spcAft>
                      </a:pPr>
                      <a:r>
                        <a:rPr lang="ru-RU" sz="1400">
                          <a:effectLst/>
                        </a:rPr>
                        <a:t>4,5%</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Долевое строительство жилья</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a:effectLst/>
                        </a:rPr>
                        <a:t>16</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a:effectLst/>
                        </a:rPr>
                        <a:t>0,5%</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a:effectLst/>
                        </a:rPr>
                        <a:t>Услуги связи</a:t>
                      </a:r>
                      <a:endParaRPr lang="ru-RU" sz="1400">
                        <a:effectLst/>
                        <a:latin typeface="Times New Roman"/>
                        <a:ea typeface="Times New Roman"/>
                      </a:endParaRPr>
                    </a:p>
                  </a:txBody>
                  <a:tcPr marL="51061" marR="51061" marT="0" marB="0"/>
                </a:tc>
                <a:tc>
                  <a:txBody>
                    <a:bodyPr/>
                    <a:lstStyle/>
                    <a:p>
                      <a:pPr algn="ctr">
                        <a:spcAft>
                          <a:spcPts val="0"/>
                        </a:spcAft>
                      </a:pPr>
                      <a:r>
                        <a:rPr lang="ru-RU" sz="1400">
                          <a:effectLst/>
                        </a:rPr>
                        <a:t>53</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a:effectLst/>
                        </a:rPr>
                        <a:t>1,6%</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Туристские услуги</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dirty="0">
                          <a:effectLst/>
                        </a:rPr>
                        <a:t>19</a:t>
                      </a:r>
                      <a:endParaRPr lang="ru-RU" sz="1400" dirty="0">
                        <a:effectLst/>
                        <a:latin typeface="Times New Roman"/>
                        <a:ea typeface="Times New Roman"/>
                      </a:endParaRPr>
                    </a:p>
                  </a:txBody>
                  <a:tcPr marL="51061" marR="51061" marT="0" marB="0" anchor="ctr"/>
                </a:tc>
                <a:tc>
                  <a:txBody>
                    <a:bodyPr/>
                    <a:lstStyle/>
                    <a:p>
                      <a:pPr algn="ctr">
                        <a:spcAft>
                          <a:spcPts val="0"/>
                        </a:spcAft>
                      </a:pPr>
                      <a:r>
                        <a:rPr lang="ru-RU" sz="1400">
                          <a:effectLst/>
                        </a:rPr>
                        <a:t>0,6%</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Финансовые услуги</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dirty="0">
                          <a:effectLst/>
                        </a:rPr>
                        <a:t>85</a:t>
                      </a:r>
                      <a:endParaRPr lang="ru-RU" sz="1400" dirty="0">
                        <a:effectLst/>
                        <a:latin typeface="Times New Roman"/>
                        <a:ea typeface="Times New Roman"/>
                      </a:endParaRPr>
                    </a:p>
                  </a:txBody>
                  <a:tcPr marL="51061" marR="51061" marT="0" marB="0" anchor="ctr"/>
                </a:tc>
                <a:tc>
                  <a:txBody>
                    <a:bodyPr/>
                    <a:lstStyle/>
                    <a:p>
                      <a:pPr algn="ctr">
                        <a:spcAft>
                          <a:spcPts val="0"/>
                        </a:spcAft>
                      </a:pPr>
                      <a:r>
                        <a:rPr lang="ru-RU" sz="1400">
                          <a:effectLst/>
                        </a:rPr>
                        <a:t>2,5%</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Бытовые услуги</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dirty="0">
                          <a:effectLst/>
                        </a:rPr>
                        <a:t>183</a:t>
                      </a:r>
                      <a:endParaRPr lang="ru-RU" sz="1400" dirty="0">
                        <a:effectLst/>
                        <a:latin typeface="Times New Roman"/>
                        <a:ea typeface="Times New Roman"/>
                      </a:endParaRPr>
                    </a:p>
                  </a:txBody>
                  <a:tcPr marL="51061" marR="51061" marT="0" marB="0" anchor="ctr"/>
                </a:tc>
                <a:tc>
                  <a:txBody>
                    <a:bodyPr/>
                    <a:lstStyle/>
                    <a:p>
                      <a:pPr algn="ctr">
                        <a:spcAft>
                          <a:spcPts val="0"/>
                        </a:spcAft>
                      </a:pPr>
                      <a:r>
                        <a:rPr lang="ru-RU" sz="1400">
                          <a:effectLst/>
                        </a:rPr>
                        <a:t>5,4%</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Медицинские услуги</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dirty="0">
                          <a:effectLst/>
                        </a:rPr>
                        <a:t>20</a:t>
                      </a:r>
                      <a:endParaRPr lang="ru-RU" sz="1400" dirty="0">
                        <a:effectLst/>
                        <a:latin typeface="Times New Roman"/>
                        <a:ea typeface="Times New Roman"/>
                      </a:endParaRPr>
                    </a:p>
                  </a:txBody>
                  <a:tcPr marL="51061" marR="51061" marT="0" marB="0" anchor="ctr"/>
                </a:tc>
                <a:tc>
                  <a:txBody>
                    <a:bodyPr/>
                    <a:lstStyle/>
                    <a:p>
                      <a:pPr algn="ctr">
                        <a:spcAft>
                          <a:spcPts val="0"/>
                        </a:spcAft>
                      </a:pPr>
                      <a:r>
                        <a:rPr lang="ru-RU" sz="1400">
                          <a:effectLst/>
                        </a:rPr>
                        <a:t>0,6%</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a:effectLst/>
                        </a:rPr>
                        <a:t>Образовательные услуги</a:t>
                      </a:r>
                      <a:endParaRPr lang="ru-RU" sz="1400">
                        <a:effectLst/>
                        <a:latin typeface="Times New Roman"/>
                        <a:ea typeface="Times New Roman"/>
                      </a:endParaRPr>
                    </a:p>
                  </a:txBody>
                  <a:tcPr marL="51061" marR="51061" marT="0" marB="0"/>
                </a:tc>
                <a:tc>
                  <a:txBody>
                    <a:bodyPr/>
                    <a:lstStyle/>
                    <a:p>
                      <a:pPr algn="ctr">
                        <a:spcAft>
                          <a:spcPts val="0"/>
                        </a:spcAft>
                      </a:pPr>
                      <a:r>
                        <a:rPr lang="ru-RU" sz="1400">
                          <a:effectLst/>
                        </a:rPr>
                        <a:t>11</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dirty="0">
                          <a:effectLst/>
                        </a:rPr>
                        <a:t>0,3%</a:t>
                      </a:r>
                      <a:endParaRPr lang="ru-RU" sz="1400" dirty="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Транспортные услуги</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a:effectLst/>
                        </a:rPr>
                        <a:t>5</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a:effectLst/>
                        </a:rPr>
                        <a:t>0,1%</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Услуги общественного питания</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a:effectLst/>
                        </a:rPr>
                        <a:t>11</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dirty="0">
                          <a:effectLst/>
                        </a:rPr>
                        <a:t>0,3%</a:t>
                      </a:r>
                      <a:endParaRPr lang="ru-RU" sz="1400" dirty="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Продажа продовольственных товаров</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a:effectLst/>
                        </a:rPr>
                        <a:t>259</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a:effectLst/>
                        </a:rPr>
                        <a:t>7,7%</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Технически сложные товары бытового</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a:effectLst/>
                        </a:rPr>
                        <a:t>616</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a:effectLst/>
                        </a:rPr>
                        <a:t>18,3%</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a:effectLst/>
                        </a:rPr>
                        <a:t>Мобильные телефоны</a:t>
                      </a:r>
                      <a:endParaRPr lang="ru-RU" sz="1400">
                        <a:effectLst/>
                        <a:latin typeface="Times New Roman"/>
                        <a:ea typeface="Times New Roman"/>
                      </a:endParaRPr>
                    </a:p>
                  </a:txBody>
                  <a:tcPr marL="51061" marR="51061" marT="0" marB="0"/>
                </a:tc>
                <a:tc>
                  <a:txBody>
                    <a:bodyPr/>
                    <a:lstStyle/>
                    <a:p>
                      <a:pPr algn="ctr">
                        <a:spcAft>
                          <a:spcPts val="0"/>
                        </a:spcAft>
                      </a:pPr>
                      <a:r>
                        <a:rPr lang="ru-RU" sz="1400">
                          <a:effectLst/>
                        </a:rPr>
                        <a:t>320</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dirty="0">
                          <a:effectLst/>
                        </a:rPr>
                        <a:t>9,5%</a:t>
                      </a:r>
                      <a:endParaRPr lang="ru-RU" sz="1400" dirty="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Обувь</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a:effectLst/>
                        </a:rPr>
                        <a:t>205</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a:effectLst/>
                        </a:rPr>
                        <a:t>6,1%</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Парфюмерно-косметические товары</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a:effectLst/>
                        </a:rPr>
                        <a:t>24</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a:effectLst/>
                        </a:rPr>
                        <a:t>0,7%</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Одежда</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a:effectLst/>
                        </a:rPr>
                        <a:t>160</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dirty="0">
                          <a:effectLst/>
                        </a:rPr>
                        <a:t>4,8%</a:t>
                      </a:r>
                      <a:endParaRPr lang="ru-RU" sz="1400" dirty="0">
                        <a:effectLst/>
                        <a:latin typeface="Times New Roman"/>
                        <a:ea typeface="Times New Roman"/>
                      </a:endParaRPr>
                    </a:p>
                  </a:txBody>
                  <a:tcPr marL="51061" marR="51061" marT="0" marB="0" anchor="ctr"/>
                </a:tc>
              </a:tr>
              <a:tr h="278531">
                <a:tc>
                  <a:txBody>
                    <a:bodyPr/>
                    <a:lstStyle/>
                    <a:p>
                      <a:pPr>
                        <a:spcAft>
                          <a:spcPts val="0"/>
                        </a:spcAft>
                      </a:pPr>
                      <a:r>
                        <a:rPr lang="ru-RU" sz="1400" dirty="0">
                          <a:effectLst/>
                        </a:rPr>
                        <a:t>Изделия из драгоценных металлов и драгоценных камней</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a:effectLst/>
                        </a:rPr>
                        <a:t>41</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a:effectLst/>
                        </a:rPr>
                        <a:t>1,2%</a:t>
                      </a:r>
                      <a:endParaRPr lang="ru-RU" sz="1400">
                        <a:effectLst/>
                        <a:latin typeface="Times New Roman"/>
                        <a:ea typeface="Times New Roman"/>
                      </a:endParaRPr>
                    </a:p>
                  </a:txBody>
                  <a:tcPr marL="51061" marR="51061" marT="0" marB="0" anchor="ctr"/>
                </a:tc>
              </a:tr>
              <a:tr h="278531">
                <a:tc>
                  <a:txBody>
                    <a:bodyPr/>
                    <a:lstStyle/>
                    <a:p>
                      <a:pPr>
                        <a:spcAft>
                          <a:spcPts val="0"/>
                        </a:spcAft>
                      </a:pPr>
                      <a:r>
                        <a:rPr lang="ru-RU" sz="1400" dirty="0">
                          <a:effectLst/>
                        </a:rPr>
                        <a:t>Аудиовизуальные произведения и фонограммы</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a:effectLst/>
                        </a:rPr>
                        <a:t>1</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dirty="0">
                          <a:effectLst/>
                        </a:rPr>
                        <a:t>0,0%</a:t>
                      </a:r>
                      <a:endParaRPr lang="ru-RU" sz="1400" dirty="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Строительные материалы и изделия</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a:effectLst/>
                        </a:rPr>
                        <a:t>38</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a:effectLst/>
                        </a:rPr>
                        <a:t>1,1%</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a:effectLst/>
                        </a:rPr>
                        <a:t>Мебель</a:t>
                      </a:r>
                      <a:endParaRPr lang="ru-RU" sz="1400">
                        <a:effectLst/>
                        <a:latin typeface="Times New Roman"/>
                        <a:ea typeface="Times New Roman"/>
                      </a:endParaRPr>
                    </a:p>
                  </a:txBody>
                  <a:tcPr marL="51061" marR="51061" marT="0" marB="0"/>
                </a:tc>
                <a:tc>
                  <a:txBody>
                    <a:bodyPr/>
                    <a:lstStyle/>
                    <a:p>
                      <a:pPr algn="ctr">
                        <a:spcAft>
                          <a:spcPts val="0"/>
                        </a:spcAft>
                      </a:pPr>
                      <a:r>
                        <a:rPr lang="ru-RU" sz="1400">
                          <a:effectLst/>
                        </a:rPr>
                        <a:t>223</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dirty="0">
                          <a:effectLst/>
                        </a:rPr>
                        <a:t>6,6%</a:t>
                      </a:r>
                      <a:endParaRPr lang="ru-RU" sz="1400" dirty="0">
                        <a:effectLst/>
                        <a:latin typeface="Times New Roman"/>
                        <a:ea typeface="Times New Roman"/>
                      </a:endParaRPr>
                    </a:p>
                  </a:txBody>
                  <a:tcPr marL="51061" marR="51061" marT="0" marB="0" anchor="ctr"/>
                </a:tc>
              </a:tr>
              <a:tr h="206042">
                <a:tc>
                  <a:txBody>
                    <a:bodyPr/>
                    <a:lstStyle/>
                    <a:p>
                      <a:pPr>
                        <a:spcAft>
                          <a:spcPts val="0"/>
                        </a:spcAft>
                      </a:pPr>
                      <a:r>
                        <a:rPr lang="ru-RU" sz="1400">
                          <a:effectLst/>
                        </a:rPr>
                        <a:t>Двери</a:t>
                      </a:r>
                      <a:endParaRPr lang="ru-RU" sz="1400">
                        <a:effectLst/>
                        <a:latin typeface="Times New Roman"/>
                        <a:ea typeface="Times New Roman"/>
                      </a:endParaRPr>
                    </a:p>
                  </a:txBody>
                  <a:tcPr marL="51061" marR="51061" marT="0" marB="0"/>
                </a:tc>
                <a:tc>
                  <a:txBody>
                    <a:bodyPr/>
                    <a:lstStyle/>
                    <a:p>
                      <a:pPr algn="ctr">
                        <a:spcAft>
                          <a:spcPts val="0"/>
                        </a:spcAft>
                      </a:pPr>
                      <a:r>
                        <a:rPr lang="ru-RU" sz="1400" dirty="0">
                          <a:effectLst/>
                        </a:rPr>
                        <a:t>50</a:t>
                      </a:r>
                      <a:endParaRPr lang="ru-RU" sz="1400" dirty="0">
                        <a:effectLst/>
                        <a:latin typeface="Times New Roman"/>
                        <a:ea typeface="Times New Roman"/>
                      </a:endParaRPr>
                    </a:p>
                  </a:txBody>
                  <a:tcPr marL="51061" marR="51061" marT="0" marB="0" anchor="ctr"/>
                </a:tc>
                <a:tc>
                  <a:txBody>
                    <a:bodyPr/>
                    <a:lstStyle/>
                    <a:p>
                      <a:pPr algn="ctr">
                        <a:spcAft>
                          <a:spcPts val="0"/>
                        </a:spcAft>
                      </a:pPr>
                      <a:r>
                        <a:rPr lang="ru-RU" sz="1400">
                          <a:effectLst/>
                        </a:rPr>
                        <a:t>1,5%</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a:effectLst/>
                        </a:rPr>
                        <a:t>Пластиковые и иные виды окон</a:t>
                      </a:r>
                      <a:endParaRPr lang="ru-RU" sz="1400">
                        <a:effectLst/>
                        <a:latin typeface="Times New Roman"/>
                        <a:ea typeface="Times New Roman"/>
                      </a:endParaRPr>
                    </a:p>
                  </a:txBody>
                  <a:tcPr marL="51061" marR="51061" marT="0" marB="0"/>
                </a:tc>
                <a:tc>
                  <a:txBody>
                    <a:bodyPr/>
                    <a:lstStyle/>
                    <a:p>
                      <a:pPr algn="ctr">
                        <a:spcAft>
                          <a:spcPts val="0"/>
                        </a:spcAft>
                      </a:pPr>
                      <a:r>
                        <a:rPr lang="ru-RU" sz="1400" dirty="0">
                          <a:effectLst/>
                        </a:rPr>
                        <a:t>55</a:t>
                      </a:r>
                      <a:endParaRPr lang="ru-RU" sz="1400" dirty="0">
                        <a:effectLst/>
                        <a:latin typeface="Times New Roman"/>
                        <a:ea typeface="Times New Roman"/>
                      </a:endParaRPr>
                    </a:p>
                  </a:txBody>
                  <a:tcPr marL="51061" marR="51061" marT="0" marB="0" anchor="ctr"/>
                </a:tc>
                <a:tc>
                  <a:txBody>
                    <a:bodyPr/>
                    <a:lstStyle/>
                    <a:p>
                      <a:pPr algn="ctr">
                        <a:spcAft>
                          <a:spcPts val="0"/>
                        </a:spcAft>
                      </a:pPr>
                      <a:r>
                        <a:rPr lang="ru-RU" sz="1400" dirty="0">
                          <a:effectLst/>
                        </a:rPr>
                        <a:t>1,6%</a:t>
                      </a:r>
                      <a:endParaRPr lang="ru-RU" sz="1400" dirty="0">
                        <a:effectLst/>
                        <a:latin typeface="Times New Roman"/>
                        <a:ea typeface="Times New Roman"/>
                      </a:endParaRPr>
                    </a:p>
                  </a:txBody>
                  <a:tcPr marL="51061" marR="51061" marT="0" marB="0" anchor="ctr"/>
                </a:tc>
              </a:tr>
              <a:tr h="278531">
                <a:tc>
                  <a:txBody>
                    <a:bodyPr/>
                    <a:lstStyle/>
                    <a:p>
                      <a:pPr>
                        <a:spcAft>
                          <a:spcPts val="0"/>
                        </a:spcAft>
                      </a:pPr>
                      <a:r>
                        <a:rPr lang="ru-RU" sz="1400">
                          <a:effectLst/>
                        </a:rPr>
                        <a:t>Продажа лекарственных препаратов и изделий медицинского назначения</a:t>
                      </a:r>
                      <a:endParaRPr lang="ru-RU" sz="1400">
                        <a:effectLst/>
                        <a:latin typeface="Times New Roman"/>
                        <a:ea typeface="Times New Roman"/>
                      </a:endParaRPr>
                    </a:p>
                  </a:txBody>
                  <a:tcPr marL="51061" marR="51061" marT="0" marB="0"/>
                </a:tc>
                <a:tc>
                  <a:txBody>
                    <a:bodyPr/>
                    <a:lstStyle/>
                    <a:p>
                      <a:pPr algn="ctr">
                        <a:spcAft>
                          <a:spcPts val="0"/>
                        </a:spcAft>
                      </a:pPr>
                      <a:r>
                        <a:rPr lang="ru-RU" sz="1400">
                          <a:effectLst/>
                        </a:rPr>
                        <a:t>38</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dirty="0">
                          <a:effectLst/>
                        </a:rPr>
                        <a:t>1,1%</a:t>
                      </a:r>
                      <a:endParaRPr lang="ru-RU" sz="1400" dirty="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Игрушки</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dirty="0">
                          <a:effectLst/>
                        </a:rPr>
                        <a:t>34</a:t>
                      </a:r>
                      <a:endParaRPr lang="ru-RU" sz="1400" dirty="0">
                        <a:effectLst/>
                        <a:latin typeface="Times New Roman"/>
                        <a:ea typeface="Times New Roman"/>
                      </a:endParaRPr>
                    </a:p>
                  </a:txBody>
                  <a:tcPr marL="51061" marR="51061" marT="0" marB="0" anchor="ctr"/>
                </a:tc>
                <a:tc>
                  <a:txBody>
                    <a:bodyPr/>
                    <a:lstStyle/>
                    <a:p>
                      <a:pPr algn="ctr">
                        <a:spcAft>
                          <a:spcPts val="0"/>
                        </a:spcAft>
                      </a:pPr>
                      <a:r>
                        <a:rPr lang="ru-RU" sz="1400">
                          <a:effectLst/>
                        </a:rPr>
                        <a:t>1,0%</a:t>
                      </a:r>
                      <a:endParaRPr lang="ru-RU" sz="1400">
                        <a:effectLst/>
                        <a:latin typeface="Times New Roman"/>
                        <a:ea typeface="Times New Roman"/>
                      </a:endParaRPr>
                    </a:p>
                  </a:txBody>
                  <a:tcPr marL="51061" marR="51061" marT="0" marB="0" anchor="ctr"/>
                </a:tc>
              </a:tr>
              <a:tr h="206042">
                <a:tc>
                  <a:txBody>
                    <a:bodyPr/>
                    <a:lstStyle/>
                    <a:p>
                      <a:pPr>
                        <a:spcAft>
                          <a:spcPts val="0"/>
                        </a:spcAft>
                      </a:pPr>
                      <a:r>
                        <a:rPr lang="ru-RU" sz="1400">
                          <a:effectLst/>
                        </a:rPr>
                        <a:t>Продажа товаров дистанционным способом</a:t>
                      </a:r>
                      <a:endParaRPr lang="ru-RU" sz="1400">
                        <a:effectLst/>
                        <a:latin typeface="Times New Roman"/>
                        <a:ea typeface="Times New Roman"/>
                      </a:endParaRPr>
                    </a:p>
                  </a:txBody>
                  <a:tcPr marL="51061" marR="51061" marT="0" marB="0"/>
                </a:tc>
                <a:tc>
                  <a:txBody>
                    <a:bodyPr/>
                    <a:lstStyle/>
                    <a:p>
                      <a:pPr algn="ctr">
                        <a:spcAft>
                          <a:spcPts val="0"/>
                        </a:spcAft>
                      </a:pPr>
                      <a:r>
                        <a:rPr lang="ru-RU" sz="1400" dirty="0">
                          <a:effectLst/>
                        </a:rPr>
                        <a:t>84</a:t>
                      </a:r>
                      <a:endParaRPr lang="ru-RU" sz="1400" dirty="0">
                        <a:effectLst/>
                        <a:latin typeface="Times New Roman"/>
                        <a:ea typeface="Times New Roman"/>
                      </a:endParaRPr>
                    </a:p>
                  </a:txBody>
                  <a:tcPr marL="51061" marR="51061" marT="0" marB="0" anchor="ctr"/>
                </a:tc>
                <a:tc>
                  <a:txBody>
                    <a:bodyPr/>
                    <a:lstStyle/>
                    <a:p>
                      <a:pPr algn="ctr">
                        <a:spcAft>
                          <a:spcPts val="0"/>
                        </a:spcAft>
                      </a:pPr>
                      <a:r>
                        <a:rPr lang="ru-RU" sz="1400" dirty="0">
                          <a:effectLst/>
                        </a:rPr>
                        <a:t>2,5%</a:t>
                      </a:r>
                      <a:endParaRPr lang="ru-RU" sz="1400" dirty="0">
                        <a:effectLst/>
                        <a:latin typeface="Times New Roman"/>
                        <a:ea typeface="Times New Roman"/>
                      </a:endParaRPr>
                    </a:p>
                  </a:txBody>
                  <a:tcPr marL="51061" marR="51061" marT="0" marB="0" anchor="ctr"/>
                </a:tc>
              </a:tr>
              <a:tr h="206042">
                <a:tc>
                  <a:txBody>
                    <a:bodyPr/>
                    <a:lstStyle/>
                    <a:p>
                      <a:pPr>
                        <a:spcAft>
                          <a:spcPts val="0"/>
                        </a:spcAft>
                      </a:pPr>
                      <a:r>
                        <a:rPr lang="ru-RU" sz="1400" dirty="0">
                          <a:effectLst/>
                        </a:rPr>
                        <a:t>Прочие</a:t>
                      </a:r>
                      <a:endParaRPr lang="ru-RU" sz="1400" dirty="0">
                        <a:effectLst/>
                        <a:latin typeface="Times New Roman"/>
                        <a:ea typeface="Times New Roman"/>
                      </a:endParaRPr>
                    </a:p>
                  </a:txBody>
                  <a:tcPr marL="51061" marR="51061" marT="0" marB="0"/>
                </a:tc>
                <a:tc>
                  <a:txBody>
                    <a:bodyPr/>
                    <a:lstStyle/>
                    <a:p>
                      <a:pPr algn="ctr">
                        <a:spcAft>
                          <a:spcPts val="0"/>
                        </a:spcAft>
                      </a:pPr>
                      <a:r>
                        <a:rPr lang="ru-RU" sz="1400">
                          <a:effectLst/>
                        </a:rPr>
                        <a:t>484</a:t>
                      </a:r>
                      <a:endParaRPr lang="ru-RU" sz="1400">
                        <a:effectLst/>
                        <a:latin typeface="Times New Roman"/>
                        <a:ea typeface="Times New Roman"/>
                      </a:endParaRPr>
                    </a:p>
                  </a:txBody>
                  <a:tcPr marL="51061" marR="51061" marT="0" marB="0" anchor="ctr"/>
                </a:tc>
                <a:tc>
                  <a:txBody>
                    <a:bodyPr/>
                    <a:lstStyle/>
                    <a:p>
                      <a:pPr algn="ctr">
                        <a:spcAft>
                          <a:spcPts val="0"/>
                        </a:spcAft>
                      </a:pPr>
                      <a:r>
                        <a:rPr lang="ru-RU" sz="1400" dirty="0">
                          <a:effectLst/>
                        </a:rPr>
                        <a:t>14,4%</a:t>
                      </a:r>
                      <a:endParaRPr lang="ru-RU" sz="1400" dirty="0">
                        <a:effectLst/>
                        <a:latin typeface="Times New Roman"/>
                        <a:ea typeface="Times New Roman"/>
                      </a:endParaRPr>
                    </a:p>
                  </a:txBody>
                  <a:tcPr marL="51061" marR="51061" marT="0" marB="0" anchor="ctr"/>
                </a:tc>
              </a:tr>
              <a:tr h="206042">
                <a:tc>
                  <a:txBody>
                    <a:bodyPr/>
                    <a:lstStyle/>
                    <a:p>
                      <a:pPr algn="r">
                        <a:spcAft>
                          <a:spcPts val="0"/>
                        </a:spcAft>
                      </a:pPr>
                      <a:r>
                        <a:rPr lang="ru-RU" sz="1400" u="sng" dirty="0">
                          <a:effectLst/>
                        </a:rPr>
                        <a:t>Итог</a:t>
                      </a:r>
                      <a:r>
                        <a:rPr lang="ru-RU" sz="900" dirty="0">
                          <a:effectLst/>
                        </a:rPr>
                        <a:t>:</a:t>
                      </a:r>
                      <a:endParaRPr lang="ru-RU" sz="900" dirty="0">
                        <a:effectLst/>
                        <a:latin typeface="Times New Roman"/>
                        <a:ea typeface="Times New Roman"/>
                      </a:endParaRPr>
                    </a:p>
                  </a:txBody>
                  <a:tcPr marL="51061" marR="51061" marT="0" marB="0" anchor="ctr"/>
                </a:tc>
                <a:tc>
                  <a:txBody>
                    <a:bodyPr/>
                    <a:lstStyle/>
                    <a:p>
                      <a:pPr algn="ctr">
                        <a:spcAft>
                          <a:spcPts val="0"/>
                        </a:spcAft>
                      </a:pPr>
                      <a:r>
                        <a:rPr lang="ru-RU" sz="1400" b="1" u="sng" dirty="0">
                          <a:solidFill>
                            <a:srgbClr val="FF0000"/>
                          </a:solidFill>
                          <a:effectLst/>
                        </a:rPr>
                        <a:t>3363</a:t>
                      </a:r>
                      <a:endParaRPr lang="ru-RU" sz="1400" b="1" u="sng" dirty="0">
                        <a:solidFill>
                          <a:srgbClr val="FF0000"/>
                        </a:solidFill>
                        <a:effectLst/>
                        <a:latin typeface="Times New Roman"/>
                        <a:ea typeface="Times New Roman"/>
                      </a:endParaRPr>
                    </a:p>
                  </a:txBody>
                  <a:tcPr marL="51061" marR="51061" marT="0" marB="0" anchor="ctr"/>
                </a:tc>
                <a:tc>
                  <a:txBody>
                    <a:bodyPr/>
                    <a:lstStyle/>
                    <a:p>
                      <a:pPr algn="ctr">
                        <a:spcAft>
                          <a:spcPts val="0"/>
                        </a:spcAft>
                      </a:pPr>
                      <a:r>
                        <a:rPr lang="ru-RU" sz="1400" b="1" u="sng" dirty="0">
                          <a:solidFill>
                            <a:srgbClr val="FF0000"/>
                          </a:solidFill>
                          <a:effectLst/>
                        </a:rPr>
                        <a:t>100,0%</a:t>
                      </a:r>
                      <a:endParaRPr lang="ru-RU" sz="1400" b="1" u="sng" dirty="0">
                        <a:solidFill>
                          <a:srgbClr val="FF0000"/>
                        </a:solidFill>
                        <a:effectLst/>
                        <a:latin typeface="Times New Roman"/>
                        <a:ea typeface="Times New Roman"/>
                      </a:endParaRPr>
                    </a:p>
                  </a:txBody>
                  <a:tcPr marL="51061" marR="51061" marT="0" marB="0" anchor="ct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graphicFrame>
        <p:nvGraphicFramePr>
          <p:cNvPr id="18434" name="Объект 7"/>
          <p:cNvGraphicFramePr>
            <a:graphicFrameLocks noGrp="1"/>
          </p:cNvGraphicFramePr>
          <p:nvPr>
            <p:ph idx="1"/>
          </p:nvPr>
        </p:nvGraphicFramePr>
        <p:xfrm>
          <a:off x="-50800" y="-46038"/>
          <a:ext cx="9245600" cy="6954838"/>
        </p:xfrm>
        <a:graphic>
          <a:graphicData uri="http://schemas.openxmlformats.org/presentationml/2006/ole">
            <p:oleObj spid="_x0000_s18434" r:id="rId3" imgW="9242337" imgH="6956139" progId="Excel.Chart.8">
              <p:embed/>
            </p:oleObj>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nvPr>
        </p:nvGraphicFramePr>
        <p:xfrm>
          <a:off x="0" y="0"/>
          <a:ext cx="9144000" cy="6858000"/>
        </p:xfrm>
        <a:graphic>
          <a:graphicData uri="http://schemas.openxmlformats.org/drawingml/2006/table">
            <a:tbl>
              <a:tblPr firstRow="1" firstCol="1" bandRow="1">
                <a:tableStyleId>{69CF1AB2-1976-4502-BF36-3FF5EA218861}</a:tableStyleId>
              </a:tblPr>
              <a:tblGrid>
                <a:gridCol w="5491382"/>
                <a:gridCol w="608913"/>
                <a:gridCol w="604618"/>
                <a:gridCol w="1343216"/>
                <a:gridCol w="1095872"/>
              </a:tblGrid>
              <a:tr h="186044">
                <a:tc gridSpan="5">
                  <a:txBody>
                    <a:bodyPr/>
                    <a:lstStyle/>
                    <a:p>
                      <a:pPr algn="ctr">
                        <a:spcAft>
                          <a:spcPts val="0"/>
                        </a:spcAft>
                      </a:pPr>
                      <a:r>
                        <a:rPr lang="ru-RU" sz="1200" u="sng" dirty="0">
                          <a:effectLst/>
                        </a:rPr>
                        <a:t>Динамика обращений потребителей в 2013 и 2014 году</a:t>
                      </a:r>
                      <a:endParaRPr lang="ru-RU" sz="1200" dirty="0">
                        <a:effectLst/>
                        <a:latin typeface="Times New Roman"/>
                        <a:ea typeface="Times New Roman"/>
                      </a:endParaRPr>
                    </a:p>
                  </a:txBody>
                  <a:tcPr marL="43965" marR="43965" marT="0" marB="0" anchor="b"/>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558131">
                <a:tc>
                  <a:txBody>
                    <a:bodyPr/>
                    <a:lstStyle/>
                    <a:p>
                      <a:pPr>
                        <a:spcAft>
                          <a:spcPts val="0"/>
                        </a:spcAft>
                      </a:pPr>
                      <a:r>
                        <a:rPr lang="ru-RU" sz="1200" dirty="0">
                          <a:effectLst/>
                        </a:rPr>
                        <a:t> </a:t>
                      </a:r>
                      <a:endParaRPr lang="ru-RU" sz="1200" dirty="0">
                        <a:effectLst/>
                        <a:latin typeface="Times New Roman"/>
                        <a:ea typeface="Times New Roman"/>
                      </a:endParaRPr>
                    </a:p>
                  </a:txBody>
                  <a:tcPr marL="43965" marR="43965" marT="0" marB="0" anchor="b"/>
                </a:tc>
                <a:tc>
                  <a:txBody>
                    <a:bodyPr/>
                    <a:lstStyle/>
                    <a:p>
                      <a:pPr algn="r">
                        <a:spcAft>
                          <a:spcPts val="0"/>
                        </a:spcAft>
                      </a:pPr>
                      <a:r>
                        <a:rPr lang="ru-RU" sz="1200" dirty="0">
                          <a:effectLst/>
                        </a:rPr>
                        <a:t>2013</a:t>
                      </a:r>
                      <a:endParaRPr lang="ru-RU" sz="1200" dirty="0">
                        <a:effectLst/>
                        <a:latin typeface="Times New Roman"/>
                        <a:ea typeface="Times New Roman"/>
                      </a:endParaRPr>
                    </a:p>
                  </a:txBody>
                  <a:tcPr marL="43965" marR="43965" marT="0" marB="0" anchor="b"/>
                </a:tc>
                <a:tc>
                  <a:txBody>
                    <a:bodyPr/>
                    <a:lstStyle/>
                    <a:p>
                      <a:pPr algn="r">
                        <a:spcAft>
                          <a:spcPts val="0"/>
                        </a:spcAft>
                      </a:pPr>
                      <a:r>
                        <a:rPr lang="ru-RU" sz="1200" dirty="0">
                          <a:effectLst/>
                        </a:rPr>
                        <a:t>2014</a:t>
                      </a:r>
                      <a:endParaRPr lang="ru-RU" sz="1200" dirty="0">
                        <a:effectLst/>
                        <a:latin typeface="Times New Roman"/>
                        <a:ea typeface="Times New Roman"/>
                      </a:endParaRPr>
                    </a:p>
                  </a:txBody>
                  <a:tcPr marL="43965" marR="43965" marT="0" marB="0" anchor="b"/>
                </a:tc>
                <a:tc>
                  <a:txBody>
                    <a:bodyPr/>
                    <a:lstStyle/>
                    <a:p>
                      <a:pPr algn="ctr">
                        <a:spcAft>
                          <a:spcPts val="0"/>
                        </a:spcAft>
                      </a:pPr>
                      <a:r>
                        <a:rPr lang="ru-RU" sz="1200">
                          <a:effectLst/>
                        </a:rPr>
                        <a:t>Динамика увеличение/</a:t>
                      </a:r>
                      <a:br>
                        <a:rPr lang="ru-RU" sz="1200">
                          <a:effectLst/>
                        </a:rPr>
                      </a:br>
                      <a:r>
                        <a:rPr lang="ru-RU" sz="1200">
                          <a:effectLst/>
                        </a:rPr>
                        <a:t>уменьшение </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Процентное увеличение/</a:t>
                      </a:r>
                      <a:br>
                        <a:rPr lang="ru-RU" sz="1200">
                          <a:effectLst/>
                        </a:rPr>
                      </a:br>
                      <a:r>
                        <a:rPr lang="ru-RU" sz="1200">
                          <a:effectLst/>
                        </a:rPr>
                        <a:t>уменьшение</a:t>
                      </a:r>
                      <a:endParaRPr lang="ru-RU" sz="1200">
                        <a:effectLst/>
                        <a:latin typeface="Times New Roman"/>
                        <a:ea typeface="Times New Roman"/>
                      </a:endParaRPr>
                    </a:p>
                  </a:txBody>
                  <a:tcPr marL="43965" marR="43965" marT="0" marB="0" anchor="b"/>
                </a:tc>
              </a:tr>
              <a:tr h="378886">
                <a:tc>
                  <a:txBody>
                    <a:bodyPr/>
                    <a:lstStyle/>
                    <a:p>
                      <a:pPr>
                        <a:spcAft>
                          <a:spcPts val="0"/>
                        </a:spcAft>
                      </a:pPr>
                      <a:r>
                        <a:rPr lang="ru-RU" sz="1200">
                          <a:effectLst/>
                        </a:rPr>
                        <a:t>Общие вопросы применения положений законодательства о защите прав потребителей</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dirty="0">
                          <a:effectLst/>
                        </a:rPr>
                        <a:t>301</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dirty="0">
                          <a:effectLst/>
                        </a:rPr>
                        <a:t>176</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-125</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a:effectLst/>
                        </a:rPr>
                        <a:t>-41,5%</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dirty="0">
                          <a:effectLst/>
                        </a:rPr>
                        <a:t>Услуги ЖКХ</a:t>
                      </a:r>
                      <a:endParaRPr lang="ru-RU" sz="1200" dirty="0">
                        <a:effectLst/>
                        <a:latin typeface="Times New Roman"/>
                        <a:ea typeface="Times New Roman"/>
                      </a:endParaRPr>
                    </a:p>
                  </a:txBody>
                  <a:tcPr marL="43965" marR="43965" marT="0" marB="0" anchor="b"/>
                </a:tc>
                <a:tc>
                  <a:txBody>
                    <a:bodyPr/>
                    <a:lstStyle/>
                    <a:p>
                      <a:pPr algn="ctr">
                        <a:spcAft>
                          <a:spcPts val="0"/>
                        </a:spcAft>
                      </a:pPr>
                      <a:r>
                        <a:rPr lang="ru-RU" sz="1200">
                          <a:effectLst/>
                        </a:rPr>
                        <a:t>201</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152</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dirty="0">
                          <a:effectLst/>
                        </a:rPr>
                        <a:t>-49</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-24,4%</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Долевое строительство жилья</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8</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16</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8</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a:effectLst/>
                        </a:rPr>
                        <a:t>100,0%</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Услуги связи</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50</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a:effectLst/>
                        </a:rPr>
                        <a:t>53</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3</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6,0%</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Туристские услуги</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35</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19</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dirty="0">
                          <a:effectLst/>
                        </a:rPr>
                        <a:t>-16</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-45,7%</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Финансовые услуги</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86</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85</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-1</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a:effectLst/>
                        </a:rPr>
                        <a:t>-1,2%</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dirty="0">
                          <a:effectLst/>
                        </a:rPr>
                        <a:t>Бытовые услуги</a:t>
                      </a:r>
                      <a:endParaRPr lang="ru-RU" sz="1200" dirty="0">
                        <a:effectLst/>
                        <a:latin typeface="Times New Roman"/>
                        <a:ea typeface="Times New Roman"/>
                      </a:endParaRPr>
                    </a:p>
                  </a:txBody>
                  <a:tcPr marL="43965" marR="43965" marT="0" marB="0" anchor="b"/>
                </a:tc>
                <a:tc>
                  <a:txBody>
                    <a:bodyPr/>
                    <a:lstStyle/>
                    <a:p>
                      <a:pPr algn="ctr">
                        <a:spcAft>
                          <a:spcPts val="0"/>
                        </a:spcAft>
                      </a:pPr>
                      <a:r>
                        <a:rPr lang="ru-RU" sz="1200">
                          <a:effectLst/>
                        </a:rPr>
                        <a:t>240</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183</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dirty="0">
                          <a:effectLst/>
                        </a:rPr>
                        <a:t>-57</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-23,8%</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Медицинские услуги</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37</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a:effectLst/>
                        </a:rPr>
                        <a:t>20</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-17</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-45,9%</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Образовательные услуги</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4</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11</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7</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a:effectLst/>
                        </a:rPr>
                        <a:t>175,0%</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Транспортные услуги</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10</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5</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-5</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a:effectLst/>
                        </a:rPr>
                        <a:t>-50,0%</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dirty="0">
                          <a:effectLst/>
                        </a:rPr>
                        <a:t>Услуги общественного питания</a:t>
                      </a:r>
                      <a:endParaRPr lang="ru-RU" sz="1200" dirty="0">
                        <a:effectLst/>
                        <a:latin typeface="Times New Roman"/>
                        <a:ea typeface="Times New Roman"/>
                      </a:endParaRPr>
                    </a:p>
                  </a:txBody>
                  <a:tcPr marL="43965" marR="43965" marT="0" marB="0" anchor="b"/>
                </a:tc>
                <a:tc>
                  <a:txBody>
                    <a:bodyPr/>
                    <a:lstStyle/>
                    <a:p>
                      <a:pPr algn="ctr">
                        <a:spcAft>
                          <a:spcPts val="0"/>
                        </a:spcAft>
                      </a:pPr>
                      <a:r>
                        <a:rPr lang="ru-RU" sz="1200">
                          <a:effectLst/>
                        </a:rPr>
                        <a:t>11</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11</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0</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0,0%</a:t>
                      </a:r>
                      <a:endParaRPr lang="ru-RU" sz="1200" dirty="0">
                        <a:effectLst/>
                        <a:latin typeface="Times New Roman"/>
                        <a:ea typeface="Times New Roman"/>
                      </a:endParaRPr>
                    </a:p>
                  </a:txBody>
                  <a:tcPr marL="43965" marR="43965" marT="0" marB="0" anchor="ctr"/>
                </a:tc>
              </a:tr>
              <a:tr h="193849">
                <a:tc>
                  <a:txBody>
                    <a:bodyPr/>
                    <a:lstStyle/>
                    <a:p>
                      <a:pPr>
                        <a:spcAft>
                          <a:spcPts val="0"/>
                        </a:spcAft>
                      </a:pPr>
                      <a:r>
                        <a:rPr lang="ru-RU" sz="1200">
                          <a:effectLst/>
                        </a:rPr>
                        <a:t>Продажа продовольственных товаров</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369</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259</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-110</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-29,8%</a:t>
                      </a:r>
                      <a:endParaRPr lang="ru-RU" sz="1200" dirty="0">
                        <a:effectLst/>
                        <a:latin typeface="Times New Roman"/>
                        <a:ea typeface="Times New Roman"/>
                      </a:endParaRPr>
                    </a:p>
                  </a:txBody>
                  <a:tcPr marL="43965" marR="43965" marT="0" marB="0" anchor="ctr"/>
                </a:tc>
              </a:tr>
              <a:tr h="193849">
                <a:tc>
                  <a:txBody>
                    <a:bodyPr/>
                    <a:lstStyle/>
                    <a:p>
                      <a:pPr>
                        <a:spcAft>
                          <a:spcPts val="0"/>
                        </a:spcAft>
                      </a:pPr>
                      <a:r>
                        <a:rPr lang="ru-RU" sz="1200">
                          <a:effectLst/>
                        </a:rPr>
                        <a:t>Технически сложные товары бытового</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808</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616</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-192</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a:effectLst/>
                        </a:rPr>
                        <a:t>-23,8%</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Мобильные телефоны</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231</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320</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89</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a:effectLst/>
                        </a:rPr>
                        <a:t>38,5%</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Обувь</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dirty="0">
                          <a:effectLst/>
                        </a:rPr>
                        <a:t>222</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dirty="0">
                          <a:effectLst/>
                        </a:rPr>
                        <a:t>205</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-17</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-7,7%</a:t>
                      </a:r>
                      <a:endParaRPr lang="ru-RU" sz="1200" dirty="0">
                        <a:effectLst/>
                        <a:latin typeface="Times New Roman"/>
                        <a:ea typeface="Times New Roman"/>
                      </a:endParaRPr>
                    </a:p>
                  </a:txBody>
                  <a:tcPr marL="43965" marR="43965" marT="0" marB="0" anchor="ctr"/>
                </a:tc>
              </a:tr>
              <a:tr h="193849">
                <a:tc>
                  <a:txBody>
                    <a:bodyPr/>
                    <a:lstStyle/>
                    <a:p>
                      <a:pPr>
                        <a:spcAft>
                          <a:spcPts val="0"/>
                        </a:spcAft>
                      </a:pPr>
                      <a:r>
                        <a:rPr lang="ru-RU" sz="1200">
                          <a:effectLst/>
                        </a:rPr>
                        <a:t>Парфюмерно-косметические товары</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22</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24</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2</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a:effectLst/>
                        </a:rPr>
                        <a:t>9,1%</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Одежда</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177</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160</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-17</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-9,6%</a:t>
                      </a:r>
                      <a:endParaRPr lang="ru-RU" sz="1200" dirty="0">
                        <a:effectLst/>
                        <a:latin typeface="Times New Roman"/>
                        <a:ea typeface="Times New Roman"/>
                      </a:endParaRPr>
                    </a:p>
                  </a:txBody>
                  <a:tcPr marL="43965" marR="43965" marT="0" marB="0" anchor="ctr"/>
                </a:tc>
              </a:tr>
              <a:tr h="351860">
                <a:tc>
                  <a:txBody>
                    <a:bodyPr/>
                    <a:lstStyle/>
                    <a:p>
                      <a:pPr>
                        <a:spcAft>
                          <a:spcPts val="0"/>
                        </a:spcAft>
                      </a:pPr>
                      <a:r>
                        <a:rPr lang="ru-RU" sz="1200">
                          <a:effectLst/>
                        </a:rPr>
                        <a:t>Изделия из драгоценных металлов и драгоценных камней</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39</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41</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2</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a:effectLst/>
                        </a:rPr>
                        <a:t>5,1%</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Аудиовизуальные произведения и фонограммы</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2</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1</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-1</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a:effectLst/>
                        </a:rPr>
                        <a:t>-50,0%</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Строительные материалы и изделия</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48</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38</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dirty="0">
                          <a:effectLst/>
                        </a:rPr>
                        <a:t>-10</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dirty="0">
                          <a:effectLst/>
                        </a:rPr>
                        <a:t>-20,8%</a:t>
                      </a:r>
                      <a:endParaRPr lang="ru-RU" sz="1200" dirty="0">
                        <a:effectLst/>
                        <a:latin typeface="Times New Roman"/>
                        <a:ea typeface="Times New Roman"/>
                      </a:endParaRPr>
                    </a:p>
                  </a:txBody>
                  <a:tcPr marL="43965" marR="43965" marT="0" marB="0" anchor="ctr"/>
                </a:tc>
              </a:tr>
              <a:tr h="193849">
                <a:tc>
                  <a:txBody>
                    <a:bodyPr/>
                    <a:lstStyle/>
                    <a:p>
                      <a:pPr>
                        <a:spcAft>
                          <a:spcPts val="0"/>
                        </a:spcAft>
                      </a:pPr>
                      <a:r>
                        <a:rPr lang="ru-RU" sz="1200">
                          <a:effectLst/>
                        </a:rPr>
                        <a:t>Мебель</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188</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223</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35</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a:effectLst/>
                        </a:rPr>
                        <a:t>18,6%</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Двери</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66</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50</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dirty="0">
                          <a:effectLst/>
                        </a:rPr>
                        <a:t>-16</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dirty="0">
                          <a:effectLst/>
                        </a:rPr>
                        <a:t>-24,2%</a:t>
                      </a:r>
                      <a:endParaRPr lang="ru-RU" sz="1200" dirty="0">
                        <a:effectLst/>
                        <a:latin typeface="Times New Roman"/>
                        <a:ea typeface="Times New Roman"/>
                      </a:endParaRPr>
                    </a:p>
                  </a:txBody>
                  <a:tcPr marL="43965" marR="43965" marT="0" marB="0" anchor="ctr"/>
                </a:tc>
              </a:tr>
              <a:tr h="193849">
                <a:tc>
                  <a:txBody>
                    <a:bodyPr/>
                    <a:lstStyle/>
                    <a:p>
                      <a:pPr>
                        <a:spcAft>
                          <a:spcPts val="0"/>
                        </a:spcAft>
                      </a:pPr>
                      <a:r>
                        <a:rPr lang="ru-RU" sz="1200">
                          <a:effectLst/>
                        </a:rPr>
                        <a:t>Пластиковые и иные виды окон</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68</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55</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dirty="0">
                          <a:effectLst/>
                        </a:rPr>
                        <a:t>-13</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-19,1%</a:t>
                      </a:r>
                      <a:endParaRPr lang="ru-RU" sz="1200">
                        <a:effectLst/>
                        <a:latin typeface="Times New Roman"/>
                        <a:ea typeface="Times New Roman"/>
                      </a:endParaRPr>
                    </a:p>
                  </a:txBody>
                  <a:tcPr marL="43965" marR="43965" marT="0" marB="0" anchor="ctr"/>
                </a:tc>
              </a:tr>
              <a:tr h="378886">
                <a:tc>
                  <a:txBody>
                    <a:bodyPr/>
                    <a:lstStyle/>
                    <a:p>
                      <a:pPr>
                        <a:spcAft>
                          <a:spcPts val="0"/>
                        </a:spcAft>
                      </a:pPr>
                      <a:r>
                        <a:rPr lang="ru-RU" sz="1200">
                          <a:effectLst/>
                        </a:rPr>
                        <a:t>Продажа лекарственных препаратов и изделий медицинского назначения</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39</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38</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dirty="0">
                          <a:effectLst/>
                        </a:rPr>
                        <a:t>-1</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-2,6%</a:t>
                      </a:r>
                      <a:endParaRPr lang="ru-RU" sz="1200">
                        <a:effectLst/>
                        <a:latin typeface="Times New Roman"/>
                        <a:ea typeface="Times New Roman"/>
                      </a:endParaRPr>
                    </a:p>
                  </a:txBody>
                  <a:tcPr marL="43965" marR="43965" marT="0" marB="0" anchor="ctr"/>
                </a:tc>
              </a:tr>
              <a:tr h="193849">
                <a:tc>
                  <a:txBody>
                    <a:bodyPr/>
                    <a:lstStyle/>
                    <a:p>
                      <a:pPr>
                        <a:spcAft>
                          <a:spcPts val="0"/>
                        </a:spcAft>
                      </a:pPr>
                      <a:r>
                        <a:rPr lang="ru-RU" sz="1200">
                          <a:effectLst/>
                        </a:rPr>
                        <a:t>Игрушки</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12</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34</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dirty="0">
                          <a:effectLst/>
                        </a:rPr>
                        <a:t>22</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dirty="0">
                          <a:effectLst/>
                        </a:rPr>
                        <a:t>183,3%</a:t>
                      </a:r>
                      <a:endParaRPr lang="ru-RU" sz="1200" dirty="0">
                        <a:effectLst/>
                        <a:latin typeface="Times New Roman"/>
                        <a:ea typeface="Times New Roman"/>
                      </a:endParaRPr>
                    </a:p>
                  </a:txBody>
                  <a:tcPr marL="43965" marR="43965" marT="0" marB="0" anchor="ctr"/>
                </a:tc>
              </a:tr>
              <a:tr h="193849">
                <a:tc>
                  <a:txBody>
                    <a:bodyPr/>
                    <a:lstStyle/>
                    <a:p>
                      <a:pPr>
                        <a:spcAft>
                          <a:spcPts val="0"/>
                        </a:spcAft>
                      </a:pPr>
                      <a:r>
                        <a:rPr lang="ru-RU" sz="1200">
                          <a:effectLst/>
                        </a:rPr>
                        <a:t>Продажа товаров дистанционным способом</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60</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84</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24</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40,0%</a:t>
                      </a:r>
                      <a:endParaRPr lang="ru-RU" sz="1200" dirty="0">
                        <a:effectLst/>
                        <a:latin typeface="Times New Roman"/>
                        <a:ea typeface="Times New Roman"/>
                      </a:endParaRPr>
                    </a:p>
                  </a:txBody>
                  <a:tcPr marL="43965" marR="43965" marT="0" marB="0" anchor="ctr"/>
                </a:tc>
              </a:tr>
              <a:tr h="193849">
                <a:tc>
                  <a:txBody>
                    <a:bodyPr/>
                    <a:lstStyle/>
                    <a:p>
                      <a:pPr>
                        <a:spcAft>
                          <a:spcPts val="0"/>
                        </a:spcAft>
                      </a:pPr>
                      <a:r>
                        <a:rPr lang="ru-RU" sz="1200">
                          <a:effectLst/>
                        </a:rPr>
                        <a:t>Прочие</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a:effectLst/>
                        </a:rPr>
                        <a:t>588</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484</a:t>
                      </a:r>
                      <a:endParaRPr lang="ru-RU" sz="1200" dirty="0">
                        <a:effectLst/>
                        <a:latin typeface="Times New Roman"/>
                        <a:ea typeface="Times New Roman"/>
                      </a:endParaRPr>
                    </a:p>
                  </a:txBody>
                  <a:tcPr marL="43965" marR="43965" marT="0" marB="0" anchor="ctr"/>
                </a:tc>
                <a:tc>
                  <a:txBody>
                    <a:bodyPr/>
                    <a:lstStyle/>
                    <a:p>
                      <a:pPr algn="ctr">
                        <a:spcAft>
                          <a:spcPts val="0"/>
                        </a:spcAft>
                      </a:pPr>
                      <a:r>
                        <a:rPr lang="ru-RU" sz="1200">
                          <a:effectLst/>
                        </a:rPr>
                        <a:t>-104</a:t>
                      </a:r>
                      <a:endParaRPr lang="ru-RU" sz="1200">
                        <a:effectLst/>
                        <a:latin typeface="Times New Roman"/>
                        <a:ea typeface="Times New Roman"/>
                      </a:endParaRPr>
                    </a:p>
                  </a:txBody>
                  <a:tcPr marL="43965" marR="43965" marT="0" marB="0" anchor="ctr"/>
                </a:tc>
                <a:tc>
                  <a:txBody>
                    <a:bodyPr/>
                    <a:lstStyle/>
                    <a:p>
                      <a:pPr algn="ctr">
                        <a:spcAft>
                          <a:spcPts val="0"/>
                        </a:spcAft>
                      </a:pPr>
                      <a:r>
                        <a:rPr lang="ru-RU" sz="1200" dirty="0">
                          <a:effectLst/>
                        </a:rPr>
                        <a:t>-17,7%</a:t>
                      </a:r>
                      <a:endParaRPr lang="ru-RU" sz="1200" dirty="0">
                        <a:effectLst/>
                        <a:latin typeface="Times New Roman"/>
                        <a:ea typeface="Times New Roman"/>
                      </a:endParaRPr>
                    </a:p>
                  </a:txBody>
                  <a:tcPr marL="43965" marR="43965" marT="0" marB="0" anchor="ctr"/>
                </a:tc>
              </a:tr>
              <a:tr h="351860">
                <a:tc>
                  <a:txBody>
                    <a:bodyPr/>
                    <a:lstStyle/>
                    <a:p>
                      <a:pPr algn="r">
                        <a:spcAft>
                          <a:spcPts val="0"/>
                        </a:spcAft>
                      </a:pPr>
                      <a:r>
                        <a:rPr lang="ru-RU" sz="1200">
                          <a:effectLst/>
                        </a:rPr>
                        <a:t>Итого:</a:t>
                      </a:r>
                      <a:endParaRPr lang="ru-RU" sz="1200">
                        <a:effectLst/>
                        <a:latin typeface="Times New Roman"/>
                        <a:ea typeface="Times New Roman"/>
                      </a:endParaRPr>
                    </a:p>
                  </a:txBody>
                  <a:tcPr marL="43965" marR="43965" marT="0" marB="0" anchor="b"/>
                </a:tc>
                <a:tc>
                  <a:txBody>
                    <a:bodyPr/>
                    <a:lstStyle/>
                    <a:p>
                      <a:pPr algn="ctr">
                        <a:spcAft>
                          <a:spcPts val="0"/>
                        </a:spcAft>
                      </a:pPr>
                      <a:r>
                        <a:rPr lang="ru-RU" sz="1200" dirty="0">
                          <a:solidFill>
                            <a:srgbClr val="FF0000"/>
                          </a:solidFill>
                          <a:effectLst/>
                        </a:rPr>
                        <a:t>3922</a:t>
                      </a:r>
                      <a:endParaRPr lang="ru-RU" sz="1200" dirty="0">
                        <a:solidFill>
                          <a:srgbClr val="FF0000"/>
                        </a:solidFill>
                        <a:effectLst/>
                        <a:latin typeface="Times New Roman"/>
                        <a:ea typeface="Times New Roman"/>
                      </a:endParaRPr>
                    </a:p>
                  </a:txBody>
                  <a:tcPr marL="43965" marR="43965" marT="0" marB="0" anchor="ctr"/>
                </a:tc>
                <a:tc>
                  <a:txBody>
                    <a:bodyPr/>
                    <a:lstStyle/>
                    <a:p>
                      <a:pPr algn="ctr">
                        <a:spcAft>
                          <a:spcPts val="0"/>
                        </a:spcAft>
                      </a:pPr>
                      <a:r>
                        <a:rPr lang="ru-RU" sz="1200" dirty="0">
                          <a:solidFill>
                            <a:srgbClr val="FF0000"/>
                          </a:solidFill>
                          <a:effectLst/>
                        </a:rPr>
                        <a:t>3363</a:t>
                      </a:r>
                      <a:endParaRPr lang="ru-RU" sz="1200" dirty="0">
                        <a:solidFill>
                          <a:srgbClr val="FF0000"/>
                        </a:solidFill>
                        <a:effectLst/>
                        <a:latin typeface="Times New Roman"/>
                        <a:ea typeface="Times New Roman"/>
                      </a:endParaRPr>
                    </a:p>
                  </a:txBody>
                  <a:tcPr marL="43965" marR="43965" marT="0" marB="0" anchor="ctr"/>
                </a:tc>
                <a:tc>
                  <a:txBody>
                    <a:bodyPr/>
                    <a:lstStyle/>
                    <a:p>
                      <a:pPr algn="ctr">
                        <a:spcAft>
                          <a:spcPts val="0"/>
                        </a:spcAft>
                      </a:pPr>
                      <a:r>
                        <a:rPr lang="ru-RU" sz="1200" dirty="0">
                          <a:solidFill>
                            <a:srgbClr val="FF0000"/>
                          </a:solidFill>
                          <a:effectLst/>
                        </a:rPr>
                        <a:t>-559</a:t>
                      </a:r>
                      <a:endParaRPr lang="ru-RU" sz="1200" dirty="0">
                        <a:solidFill>
                          <a:srgbClr val="FF0000"/>
                        </a:solidFill>
                        <a:effectLst/>
                        <a:latin typeface="Times New Roman"/>
                        <a:ea typeface="Times New Roman"/>
                      </a:endParaRPr>
                    </a:p>
                  </a:txBody>
                  <a:tcPr marL="43965" marR="43965" marT="0" marB="0" anchor="ctr"/>
                </a:tc>
                <a:tc>
                  <a:txBody>
                    <a:bodyPr/>
                    <a:lstStyle/>
                    <a:p>
                      <a:pPr algn="ctr">
                        <a:spcAft>
                          <a:spcPts val="0"/>
                        </a:spcAft>
                      </a:pPr>
                      <a:r>
                        <a:rPr lang="ru-RU" sz="1200" dirty="0">
                          <a:solidFill>
                            <a:srgbClr val="FF0000"/>
                          </a:solidFill>
                          <a:effectLst/>
                        </a:rPr>
                        <a:t>-14,25%</a:t>
                      </a:r>
                      <a:endParaRPr lang="ru-RU" sz="1200" dirty="0">
                        <a:solidFill>
                          <a:srgbClr val="FF0000"/>
                        </a:solidFill>
                        <a:effectLst/>
                        <a:latin typeface="Times New Roman"/>
                        <a:ea typeface="Times New Roman"/>
                      </a:endParaRPr>
                    </a:p>
                  </a:txBody>
                  <a:tcPr marL="43965" marR="43965" marT="0" marB="0" anchor="ct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graphicFrame>
        <p:nvGraphicFramePr>
          <p:cNvPr id="20482" name="Объект 3"/>
          <p:cNvGraphicFramePr>
            <a:graphicFrameLocks noGrp="1"/>
          </p:cNvGraphicFramePr>
          <p:nvPr>
            <p:ph idx="1"/>
          </p:nvPr>
        </p:nvGraphicFramePr>
        <p:xfrm>
          <a:off x="-20638" y="-42863"/>
          <a:ext cx="4859338" cy="6716713"/>
        </p:xfrm>
        <a:graphic>
          <a:graphicData uri="http://schemas.openxmlformats.org/presentationml/2006/ole">
            <p:oleObj spid="_x0000_s20482" r:id="rId3" imgW="4858933" imgH="6718374" progId="Excel.Chart.8">
              <p:embed/>
            </p:oleObj>
          </a:graphicData>
        </a:graphic>
      </p:graphicFrame>
      <p:sp>
        <p:nvSpPr>
          <p:cNvPr id="5" name="Объект 2"/>
          <p:cNvSpPr txBox="1">
            <a:spLocks/>
          </p:cNvSpPr>
          <p:nvPr/>
        </p:nvSpPr>
        <p:spPr>
          <a:xfrm>
            <a:off x="4859338" y="115888"/>
            <a:ext cx="4176712" cy="6626225"/>
          </a:xfrm>
          <a:prstGeom prst="rect">
            <a:avLst/>
          </a:prstGeom>
        </p:spPr>
        <p:txBody>
          <a:bodyPr>
            <a:normAutofit fontScale="3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180975" fontAlgn="auto">
              <a:spcAft>
                <a:spcPts val="0"/>
              </a:spcAft>
              <a:buFont typeface="Arial" pitchFamily="34" charset="0"/>
              <a:buNone/>
              <a:defRPr/>
            </a:pPr>
            <a:r>
              <a:rPr lang="ru-RU" sz="4300" dirty="0" smtClean="0"/>
              <a:t>Процентное соотношение обращений потребителей в 2014 году можно охарактеризовать следующим образом.</a:t>
            </a:r>
            <a:endParaRPr lang="ru-RU" sz="4300" b="1" dirty="0" smtClean="0"/>
          </a:p>
          <a:p>
            <a:pPr marL="0" indent="180975" fontAlgn="auto">
              <a:spcAft>
                <a:spcPts val="0"/>
              </a:spcAft>
              <a:buFont typeface="Arial" pitchFamily="34" charset="0"/>
              <a:buNone/>
              <a:defRPr/>
            </a:pPr>
            <a:r>
              <a:rPr lang="ru-RU" sz="4300" dirty="0" smtClean="0"/>
              <a:t>Наибольшее число консультаций было оказано в связи с продажей технически сложных товаров бытового назначения – 616 человек, что составляет 18,3% от общего числа обратившихся. К указанному показателю можно прибавить консультации по мобильным телефонам, доля которых  составляет 9,5% (320 человек). Итого 936 человек (27,8%)</a:t>
            </a:r>
            <a:endParaRPr lang="ru-RU" sz="4300" b="1" dirty="0" smtClean="0"/>
          </a:p>
          <a:p>
            <a:pPr marL="0" indent="180975" fontAlgn="auto">
              <a:spcAft>
                <a:spcPts val="0"/>
              </a:spcAft>
              <a:buFont typeface="Arial" pitchFamily="34" charset="0"/>
              <a:buNone/>
              <a:defRPr/>
            </a:pPr>
            <a:r>
              <a:rPr lang="ru-RU" sz="4300" dirty="0" smtClean="0"/>
              <a:t>Второе место занимают обращения потребителей относительно некачественных продуктов питания 259 человек – 7,7 %).</a:t>
            </a:r>
            <a:endParaRPr lang="ru-RU" sz="4300" b="1" dirty="0" smtClean="0"/>
          </a:p>
          <a:p>
            <a:pPr marL="0" indent="180975" fontAlgn="auto">
              <a:spcAft>
                <a:spcPts val="0"/>
              </a:spcAft>
              <a:buFont typeface="Arial" pitchFamily="34" charset="0"/>
              <a:buNone/>
              <a:defRPr/>
            </a:pPr>
            <a:r>
              <a:rPr lang="ru-RU" sz="4300" dirty="0" smtClean="0"/>
              <a:t>На третьем месте обращения по оказанию бытовых услуг ненадлежащего качества   (183 человек – 5,4 %). Поскольку  бытовые услуги тесно связаны с продажей мебели, дверей, пластиковых и иных видов окон, суммарная доля которых составила 9,7 %, можно говорить, что доля бытовых услуг составляет соответственно 15,1% (511 человека). Таким образом, совокупная доля обращений граждан по оказанию бытовых услуг, в частности по многопредметным договорам, а именно по договорам содержащих условия договора подряда выше уровня обращений потребителей относительно продажи некачественных продуктов питания на 252 обращений.</a:t>
            </a:r>
            <a:endParaRPr lang="ru-RU" sz="4300" b="1" dirty="0" smtClean="0"/>
          </a:p>
          <a:p>
            <a:pPr marL="0" indent="180975" fontAlgn="auto">
              <a:spcAft>
                <a:spcPts val="0"/>
              </a:spcAft>
              <a:buFont typeface="Arial" pitchFamily="34" charset="0"/>
              <a:buNone/>
              <a:defRPr/>
            </a:pPr>
            <a:r>
              <a:rPr lang="ru-RU" sz="4300" dirty="0" smtClean="0"/>
              <a:t>Четвертое место занимает продажа обуви (205 человека – 6,1%) </a:t>
            </a:r>
            <a:endParaRPr lang="ru-RU" sz="4300" b="1" dirty="0" smtClean="0"/>
          </a:p>
          <a:p>
            <a:pPr marL="0" indent="180975" fontAlgn="auto">
              <a:spcAft>
                <a:spcPts val="0"/>
              </a:spcAft>
              <a:buFont typeface="Arial" pitchFamily="34" charset="0"/>
              <a:buNone/>
              <a:defRPr/>
            </a:pPr>
            <a:r>
              <a:rPr lang="ru-RU" sz="4300" dirty="0" smtClean="0"/>
              <a:t>Пятое место одежды (160 человек – 4,8 %).</a:t>
            </a:r>
          </a:p>
          <a:p>
            <a:pPr marL="0" indent="180975" fontAlgn="auto">
              <a:spcAft>
                <a:spcPts val="0"/>
              </a:spcAft>
              <a:buFont typeface="Arial" pitchFamily="34" charset="0"/>
              <a:buNone/>
              <a:defRPr/>
            </a:pPr>
            <a:r>
              <a:rPr lang="ru-RU" sz="4300" dirty="0" smtClean="0"/>
              <a:t>Шестое место: услуги ЖКХ (152 человек – 4,5%).</a:t>
            </a:r>
            <a:endParaRPr lang="ru-RU" sz="4300" b="1" dirty="0" smtClean="0"/>
          </a:p>
          <a:p>
            <a:pPr marL="0" indent="180975" fontAlgn="auto">
              <a:spcAft>
                <a:spcPts val="0"/>
              </a:spcAft>
              <a:buFont typeface="Arial" pitchFamily="34" charset="0"/>
              <a:buNone/>
              <a:defRPr/>
            </a:pPr>
            <a:r>
              <a:rPr lang="ru-RU" sz="4300" dirty="0" smtClean="0"/>
              <a:t>Достаточно высокий уровень обращений сохраняется и при оказании финансовых услуг. Доля обращений по финансовым услугам составляет 2,5 % (85 человека) от общего числа обратившихся.</a:t>
            </a:r>
          </a:p>
          <a:p>
            <a:pPr fontAlgn="auto">
              <a:spcAft>
                <a:spcPts val="0"/>
              </a:spcAft>
              <a:defRPr/>
            </a:pP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1506" name="Объект 2"/>
          <p:cNvSpPr>
            <a:spLocks noGrp="1"/>
          </p:cNvSpPr>
          <p:nvPr>
            <p:ph idx="1"/>
          </p:nvPr>
        </p:nvSpPr>
        <p:spPr>
          <a:xfrm>
            <a:off x="107950" y="260350"/>
            <a:ext cx="8928100" cy="6481763"/>
          </a:xfrm>
        </p:spPr>
        <p:txBody>
          <a:bodyPr/>
          <a:lstStyle/>
          <a:p>
            <a:pPr marL="0" indent="360363" algn="just" eaLnBrk="1" hangingPunct="1">
              <a:buFont typeface="Arial" charset="0"/>
              <a:buNone/>
            </a:pPr>
            <a:r>
              <a:rPr lang="ru-RU" sz="1300" smtClean="0"/>
              <a:t>Анализ обращений потребителей в 2014 году в Консультационный центр для потребителей ФБУЗ «Центр гигиены и эпидемиологии в Рязанской области» характеризует как и в 2013 году наличием весьма широкого спектра задаваемых потребителями вопросов:</a:t>
            </a:r>
          </a:p>
          <a:p>
            <a:pPr marL="0" indent="360363" algn="just" eaLnBrk="1" hangingPunct="1">
              <a:buFont typeface="Arial" charset="0"/>
              <a:buNone/>
            </a:pPr>
            <a:r>
              <a:rPr lang="ru-RU" sz="1300" smtClean="0"/>
              <a:t>- о нарушении сроков доставки (поставки) приобретенных товаров; </a:t>
            </a:r>
          </a:p>
          <a:p>
            <a:pPr marL="0" indent="360363" algn="just" eaLnBrk="1" hangingPunct="1">
              <a:buFont typeface="Arial" charset="0"/>
              <a:buNone/>
            </a:pPr>
            <a:r>
              <a:rPr lang="ru-RU" sz="1300" smtClean="0"/>
              <a:t>- о нарушении сроков оказания услуг (выполнения работ); </a:t>
            </a:r>
          </a:p>
          <a:p>
            <a:pPr marL="0" indent="360363" algn="just" eaLnBrk="1" hangingPunct="1">
              <a:buFont typeface="Arial" charset="0"/>
              <a:buNone/>
            </a:pPr>
            <a:r>
              <a:rPr lang="ru-RU" sz="1300" smtClean="0"/>
              <a:t>- о нарушении сроков проведения гарантийного ремонта товаров; </a:t>
            </a:r>
          </a:p>
          <a:p>
            <a:pPr marL="0" indent="360363" algn="just" eaLnBrk="1" hangingPunct="1">
              <a:buFont typeface="Arial" charset="0"/>
              <a:buNone/>
            </a:pPr>
            <a:r>
              <a:rPr lang="ru-RU" sz="1300" smtClean="0"/>
              <a:t>- о неисполнении законных требований потребителя, основанных на ст. 25 Закона РФ «О защите прав потребителей» об обмене товара надлежащего качества на аналогичный товар другого размера, формы, габарита, фасона, расцветки или комплектации; </a:t>
            </a:r>
          </a:p>
          <a:p>
            <a:pPr marL="0" indent="360363" algn="just" eaLnBrk="1" hangingPunct="1">
              <a:buFont typeface="Arial" charset="0"/>
              <a:buNone/>
            </a:pPr>
            <a:r>
              <a:rPr lang="ru-RU" sz="1300" smtClean="0"/>
              <a:t>- о неисполнении законных требований потребителя о возврате денег за товар ненадлежащего качества, а равно неисполнение либо нарушение сроков исполнения иных требований потребителя в связи с продажей товара ненадлежащего качества.</a:t>
            </a:r>
          </a:p>
          <a:p>
            <a:pPr marL="0" indent="360363" algn="just" eaLnBrk="1" hangingPunct="1">
              <a:buFont typeface="Arial" charset="0"/>
              <a:buNone/>
            </a:pPr>
            <a:r>
              <a:rPr lang="ru-RU" sz="1300" smtClean="0"/>
              <a:t>- другие вопросы.</a:t>
            </a:r>
          </a:p>
          <a:p>
            <a:pPr marL="0" indent="360363" algn="just" eaLnBrk="1" hangingPunct="1">
              <a:buFont typeface="Arial" charset="0"/>
              <a:buNone/>
            </a:pPr>
            <a:r>
              <a:rPr lang="ru-RU" sz="1300" smtClean="0"/>
              <a:t>Одним из типичных нарушений прав потребителей является непредоставление</a:t>
            </a:r>
            <a:r>
              <a:rPr lang="ru-RU" sz="1300" smtClean="0">
                <a:latin typeface="Arial" charset="0"/>
              </a:rPr>
              <a:t> </a:t>
            </a:r>
            <a:r>
              <a:rPr lang="ru-RU" sz="1300" smtClean="0"/>
              <a:t>возможности присутствовать при проведении проверки качества товара. Тогда как  в соответствии со ст. 18 Закона «О защите прав потребителей» потребитель вправе присутствовать при проведении указанной проверки. Аналогичная норма установлена постановлением Правительства № 55 от 19 января 1998 г.. Нередки случаи, когда продавец отказывается принять товар для проверки качества, при этом предлагая потребителю обратится в сервисный центр самостоятельно. Тем самым продавец нарушает  императивную норму ст. 18 Закона «О защите прав потребителей», прямо обязывающую продавца принять товар для проверки его качества (принять некачественный товар).</a:t>
            </a:r>
          </a:p>
          <a:p>
            <a:pPr marL="0" indent="360363" algn="just" eaLnBrk="1" hangingPunct="1">
              <a:buFont typeface="Arial" charset="0"/>
              <a:buNone/>
            </a:pPr>
            <a:r>
              <a:rPr lang="ru-RU" sz="1300" smtClean="0"/>
              <a:t>Практически во всех случаях при возникновении спора относительно причин появления недостатка продавец отказывается провести экспертизу товара или не проводит ее путем фактического бездействия. Указанное обстоятельство нарушает права потребителя, а именно ст. 18 Закона РФ «О защите прав потребителей», а также пункт 28 Правил продажи отдельных видов товаров, утвержденный постановлением Правительства № 55 от 19 января 1998 г.</a:t>
            </a:r>
          </a:p>
          <a:p>
            <a:pPr marL="0" indent="360363" algn="just" eaLnBrk="1" hangingPunct="1">
              <a:buFont typeface="Arial" charset="0"/>
              <a:buNone/>
            </a:pPr>
            <a:r>
              <a:rPr lang="ru-RU" sz="1300" smtClean="0"/>
              <a:t>Достаточно часто Консультационный центр для потребителей ФБУЗ «Центр гигиены и эпидемиологии в Рязанской области» сталкивается с таким нарушением прав потребителей, как включение в договор условий, ущемляющих права потребителей (ст. 16 Закона РФ «О защите прав потребителей»).</a:t>
            </a:r>
          </a:p>
          <a:p>
            <a:pPr marL="0" indent="360363" algn="just" eaLnBrk="1" hangingPunct="1">
              <a:buFont typeface="Arial" charset="0"/>
              <a:buNone/>
            </a:pPr>
            <a:r>
              <a:rPr lang="ru-RU" sz="1300" smtClean="0"/>
              <a:t>Наблюдается стойкая тенденция обращений граждан в сфере оказания бытовых услуг по изготовлению мебели, установке дверей и окон, ремонту бытовой техники, оказания услуг химчистки и др..</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107950" y="620713"/>
            <a:ext cx="8928100" cy="6121400"/>
          </a:xfrm>
        </p:spPr>
        <p:txBody>
          <a:bodyPr rtlCol="0">
            <a:normAutofit fontScale="62500" lnSpcReduction="20000"/>
          </a:bodyPr>
          <a:lstStyle/>
          <a:p>
            <a:pPr marL="0" indent="360363" algn="just" eaLnBrk="1" fontAlgn="auto" hangingPunct="1">
              <a:spcAft>
                <a:spcPts val="0"/>
              </a:spcAft>
              <a:buFont typeface="Arial" pitchFamily="34" charset="0"/>
              <a:buNone/>
              <a:defRPr/>
            </a:pPr>
            <a:r>
              <a:rPr lang="ru-RU" sz="2400" dirty="0" smtClean="0"/>
              <a:t>В </a:t>
            </a:r>
            <a:r>
              <a:rPr lang="ru-RU" sz="2400" dirty="0"/>
              <a:t>Консультационный центр для потребителей ФБУЗ «Центр гигиены и эпидемиологии в Рязанской области» потребители также обращаются относительно взимания платы за общедомовые нужды (далее - ОДН), начисляемой в порядке, установленном постановлением Правительства РФ от 23 мая 2006 г. № 307. Негодование граждан обычно связано с неясностью потребителям порядка начисления и взимания расходов за ОДН, непрозрачностью указанного порядка начисления, в частности из-за </a:t>
            </a:r>
            <a:r>
              <a:rPr lang="ru-RU" sz="2400" dirty="0" err="1"/>
              <a:t>недоведения</a:t>
            </a:r>
            <a:r>
              <a:rPr lang="ru-RU" sz="2400" dirty="0"/>
              <a:t> до потребителя полной и достоверной информации в выставляемых счетах за коммунальные услуги. Большинство потребителей считает, что порядок начисления коммунальных услуг на общедомовые нужды направлен лишь на защиту интересов Управляющих компаний и </a:t>
            </a:r>
            <a:r>
              <a:rPr lang="ru-RU" sz="2400" dirty="0" err="1"/>
              <a:t>ресурсоснабжающих</a:t>
            </a:r>
            <a:r>
              <a:rPr lang="ru-RU" sz="2400" dirty="0"/>
              <a:t> организаций. Потребители также указывают, что существующий порядок начисления за ОДН дает возможность управляющим компаниям и </a:t>
            </a:r>
            <a:r>
              <a:rPr lang="ru-RU" sz="2400" dirty="0" err="1"/>
              <a:t>ресурсоснабжающим</a:t>
            </a:r>
            <a:r>
              <a:rPr lang="ru-RU" sz="2400" dirty="0"/>
              <a:t> организациям перекладывания задолженности неплательщиков на добросовестных плательщиков коммунальных услуг, в т.ч. за ОДН, в связи с тем, что порядок проверки правильности начисления, а также поиск потерь энергоресурсов является затруднительным для потребителей.</a:t>
            </a:r>
          </a:p>
          <a:p>
            <a:pPr marL="0" indent="360363" algn="just" eaLnBrk="1" fontAlgn="auto" hangingPunct="1">
              <a:spcAft>
                <a:spcPts val="0"/>
              </a:spcAft>
              <a:buFont typeface="Arial" pitchFamily="34" charset="0"/>
              <a:buNone/>
              <a:defRPr/>
            </a:pPr>
            <a:r>
              <a:rPr lang="ru-RU" sz="2400" dirty="0"/>
              <a:t>Помимо этого, потребителями указывается на то, что в их домах зачастую установлены приборы учета старого класса точности, с истекшими  сроками  поверки у потребителей, осуществляется нерациональное использование энергоресурсов,  в частности в подъездах ввиду нежелания или не способности управляющих компаний или обслуживающих организаций осуществить надлежащий ремонт подъездов. Потребителями также указывается на ветхость внутридомовых сетей. Данные обстоятельства свидетельствуют о неготовности большинства многоквартирных домов нести расходы за ОДН.</a:t>
            </a:r>
          </a:p>
          <a:p>
            <a:pPr marL="0" indent="360363" algn="just" eaLnBrk="1" fontAlgn="auto" hangingPunct="1">
              <a:spcAft>
                <a:spcPts val="0"/>
              </a:spcAft>
              <a:buFont typeface="Arial" pitchFamily="34" charset="0"/>
              <a:buNone/>
              <a:defRPr/>
            </a:pPr>
            <a:r>
              <a:rPr lang="ru-RU" sz="2400" dirty="0"/>
              <a:t>Консультационный центр для потребителей ФБУЗ «Центр гигиены и эпидемиологии в Рязанской области» часто встречается со случаями реализации потребителям товаров, не содержащих полной и достоверной информации об адресе (месте нахождения), фирменном наименовании (наименовании) изготовителя (исполнителя, продавца), уполномоченной организации или уполномоченного индивидуального предпринимателя, импортера), а также иная информация о товаре, либо указанная информация не доводится до потребителя на русском языке (ст. 10 Закон РФ «О защите прав потребителей»). Данное обстоятельство является самостоятельным основанием требовать в разумный срок расторжения договора (ст. 12 Закона РФ «О защите прав потребителей»)</a:t>
            </a:r>
          </a:p>
          <a:p>
            <a:pPr marL="0" indent="180975" algn="just" eaLnBrk="1" fontAlgn="auto" hangingPunct="1">
              <a:spcAft>
                <a:spcPts val="0"/>
              </a:spcAft>
              <a:buFont typeface="Arial" pitchFamily="34" charset="0"/>
              <a:buChar char="•"/>
              <a:defRPr/>
            </a:pP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381</TotalTime>
  <Words>3146</Words>
  <Application>Microsoft Office PowerPoint</Application>
  <PresentationFormat>Экран (4:3)</PresentationFormat>
  <Paragraphs>300</Paragraphs>
  <Slides>15</Slides>
  <Notes>0</Notes>
  <HiddenSlides>0</HiddenSlides>
  <MMClips>0</MMClips>
  <ScaleCrop>false</ScaleCrop>
  <HeadingPairs>
    <vt:vector size="8" baseType="variant">
      <vt:variant>
        <vt:lpstr>Использованные шрифты</vt:lpstr>
      </vt:variant>
      <vt:variant>
        <vt:i4>3</vt:i4>
      </vt:variant>
      <vt:variant>
        <vt:lpstr>Шаблон оформления</vt:lpstr>
      </vt:variant>
      <vt:variant>
        <vt:i4>1</vt:i4>
      </vt:variant>
      <vt:variant>
        <vt:lpstr>Внедренные серверы OLE</vt:lpstr>
      </vt:variant>
      <vt:variant>
        <vt:i4>1</vt:i4>
      </vt:variant>
      <vt:variant>
        <vt:lpstr>Заголовки слайдов</vt:lpstr>
      </vt:variant>
      <vt:variant>
        <vt:i4>15</vt:i4>
      </vt:variant>
    </vt:vector>
  </HeadingPairs>
  <TitlesOfParts>
    <vt:vector size="20" baseType="lpstr">
      <vt:lpstr>Arial</vt:lpstr>
      <vt:lpstr>Calibri</vt:lpstr>
      <vt:lpstr>Times New Roman</vt:lpstr>
      <vt:lpstr>Тема Office</vt:lpstr>
      <vt:lpstr>Диаграмма Microsoft Excel</vt:lpstr>
      <vt:lpstr>Об итогах деятельности консультационного центра и пунктов для потребителей в 2014 году</vt:lpstr>
      <vt:lpstr>Слайд 2</vt:lpstr>
      <vt:lpstr>Слайд 3</vt:lpstr>
      <vt:lpstr>Процентное соотношение обращений</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Владимир</cp:lastModifiedBy>
  <cp:revision>41</cp:revision>
  <dcterms:modified xsi:type="dcterms:W3CDTF">2015-01-16T08:01:35Z</dcterms:modified>
</cp:coreProperties>
</file>